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Rubik Medium"/>
      <p:regular r:id="rId32"/>
      <p:bold r:id="rId33"/>
      <p:italic r:id="rId34"/>
      <p:boldItalic r:id="rId35"/>
    </p:embeddedFont>
    <p:embeddedFont>
      <p:font typeface="Roboto Thin"/>
      <p:regular r:id="rId36"/>
      <p:bold r:id="rId37"/>
      <p:italic r:id="rId38"/>
      <p:boldItalic r:id="rId39"/>
    </p:embeddedFont>
    <p:embeddedFont>
      <p:font typeface="Roboto"/>
      <p:regular r:id="rId40"/>
      <p:bold r:id="rId41"/>
      <p:italic r:id="rId42"/>
      <p:boldItalic r:id="rId43"/>
    </p:embeddedFont>
    <p:embeddedFont>
      <p:font typeface="Roboto Medium"/>
      <p:regular r:id="rId44"/>
      <p:bold r:id="rId45"/>
      <p:italic r:id="rId46"/>
      <p:boldItalic r:id="rId47"/>
    </p:embeddedFont>
    <p:embeddedFont>
      <p:font typeface="Montserrat"/>
      <p:regular r:id="rId48"/>
      <p:bold r:id="rId49"/>
      <p:italic r:id="rId50"/>
      <p:boldItalic r:id="rId51"/>
    </p:embeddedFont>
    <p:embeddedFont>
      <p:font typeface="Fira Sans Condensed"/>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84EF19C-C67D-4D89-A927-69BCF47F910B}">
  <a:tblStyle styleId="{B84EF19C-C67D-4D89-A927-69BCF47F910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RobotoMedium-regular.fntdata"/><Relationship Id="rId43" Type="http://schemas.openxmlformats.org/officeDocument/2006/relationships/font" Target="fonts/Roboto-boldItalic.fntdata"/><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ontserrat-regular.fntdata"/><Relationship Id="rId47" Type="http://schemas.openxmlformats.org/officeDocument/2006/relationships/font" Target="fonts/RobotoMedium-boldItalic.fntdata"/><Relationship Id="rId49" Type="http://schemas.openxmlformats.org/officeDocument/2006/relationships/font" Target="fonts/Montserrat-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font" Target="fonts/RubikMedium-bold.fntdata"/><Relationship Id="rId32" Type="http://schemas.openxmlformats.org/officeDocument/2006/relationships/font" Target="fonts/RubikMedium-regular.fntdata"/><Relationship Id="rId35" Type="http://schemas.openxmlformats.org/officeDocument/2006/relationships/font" Target="fonts/RubikMedium-boldItalic.fntdata"/><Relationship Id="rId34" Type="http://schemas.openxmlformats.org/officeDocument/2006/relationships/font" Target="fonts/RubikMedium-italic.fntdata"/><Relationship Id="rId37" Type="http://schemas.openxmlformats.org/officeDocument/2006/relationships/font" Target="fonts/RobotoThin-bold.fntdata"/><Relationship Id="rId36" Type="http://schemas.openxmlformats.org/officeDocument/2006/relationships/font" Target="fonts/RobotoThin-regular.fntdata"/><Relationship Id="rId39" Type="http://schemas.openxmlformats.org/officeDocument/2006/relationships/font" Target="fonts/RobotoThin-boldItalic.fntdata"/><Relationship Id="rId38" Type="http://schemas.openxmlformats.org/officeDocument/2006/relationships/font" Target="fonts/RobotoThin-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ontserrat-boldItalic.fntdata"/><Relationship Id="rId50" Type="http://schemas.openxmlformats.org/officeDocument/2006/relationships/font" Target="fonts/Montserrat-italic.fntdata"/><Relationship Id="rId53" Type="http://schemas.openxmlformats.org/officeDocument/2006/relationships/font" Target="fonts/FiraSansCondensed-bold.fntdata"/><Relationship Id="rId52" Type="http://schemas.openxmlformats.org/officeDocument/2006/relationships/font" Target="fonts/FiraSansCondensed-regular.fntdata"/><Relationship Id="rId11" Type="http://schemas.openxmlformats.org/officeDocument/2006/relationships/slide" Target="slides/slide5.xml"/><Relationship Id="rId55" Type="http://schemas.openxmlformats.org/officeDocument/2006/relationships/font" Target="fonts/FiraSansCondensed-boldItalic.fntdata"/><Relationship Id="rId10" Type="http://schemas.openxmlformats.org/officeDocument/2006/relationships/slide" Target="slides/slide4.xml"/><Relationship Id="rId54" Type="http://schemas.openxmlformats.org/officeDocument/2006/relationships/font" Target="fonts/FiraSansCondense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nn.com/2020/06/30/tech/facebook-ad-business-boycott/index.html" TargetMode="External"/><Relationship Id="rId3" Type="http://schemas.openxmlformats.org/officeDocument/2006/relationships/hyperlink" Target="https://www.forbes.com/sites/greatspeculations/2019/12/24/is-google-advertising-revenue-70-80-or-90-of-alphabets-total-revenue/?sh=63b7b3d94a01" TargetMode="External"/><Relationship Id="rId4" Type="http://schemas.openxmlformats.org/officeDocument/2006/relationships/hyperlink" Target="https://www.investopedia.com/ask/answers/120114/how-does-twitter-twtr-make-money.asp"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d5aadf99d1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d5aadf99d1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d5aadf99d1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d5aadf99d1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d5aadf99d1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d5aadf99d1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d5aadf99d1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d5aadf99d1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d5aadf99d1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d5aadf99d1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d5aadf99d1_0_30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d5aadf99d1_0_309: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g1d5aadf99d1_0_309: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d5aadf99d1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d5aadf99d1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d5aadf99d1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d5aadf99d1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d5aadf99d1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d5aadf99d1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d5aadf99d1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d5aadf99d1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d5aadf99d1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d5aadf99d1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d115214d2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d115214d2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Sources:</a:t>
            </a:r>
            <a:endParaRPr/>
          </a:p>
          <a:p>
            <a:pPr indent="0" lvl="0" marL="0" rtl="0" algn="l">
              <a:spcBef>
                <a:spcPts val="0"/>
              </a:spcBef>
              <a:spcAft>
                <a:spcPts val="0"/>
              </a:spcAft>
              <a:buClr>
                <a:schemeClr val="dk1"/>
              </a:buClr>
              <a:buSzPts val="1100"/>
              <a:buFont typeface="Arial"/>
              <a:buNone/>
            </a:pPr>
            <a:r>
              <a:rPr lang="en"/>
              <a:t>~98.5% of Facebook's global revenue in 2019</a:t>
            </a:r>
            <a:endParaRPr/>
          </a:p>
          <a:p>
            <a:pPr indent="-298450" lvl="0" marL="914400" rtl="0" algn="l">
              <a:spcBef>
                <a:spcPts val="0"/>
              </a:spcBef>
              <a:spcAft>
                <a:spcPts val="0"/>
              </a:spcAft>
              <a:buSzPts val="1100"/>
              <a:buChar char="○"/>
            </a:pPr>
            <a:r>
              <a:rPr lang="en"/>
              <a:t>Source: </a:t>
            </a:r>
            <a:r>
              <a:rPr lang="en" u="sng">
                <a:solidFill>
                  <a:schemeClr val="hlink"/>
                </a:solidFill>
                <a:hlinkClick r:id="rId2"/>
              </a:rPr>
              <a:t>https://www.cnn.com</a:t>
            </a:r>
            <a:r>
              <a:rPr lang="en"/>
              <a:t> </a:t>
            </a:r>
            <a:endParaRPr/>
          </a:p>
          <a:p>
            <a:pPr indent="0" lvl="0" marL="0" rtl="0" algn="l">
              <a:spcBef>
                <a:spcPts val="0"/>
              </a:spcBef>
              <a:spcAft>
                <a:spcPts val="0"/>
              </a:spcAft>
              <a:buClr>
                <a:schemeClr val="dk1"/>
              </a:buClr>
              <a:buSzPts val="1100"/>
              <a:buFont typeface="Arial"/>
              <a:buNone/>
            </a:pPr>
            <a:r>
              <a:rPr lang="en"/>
              <a:t>~83.3% of Google’s global revenue in 2019</a:t>
            </a:r>
            <a:endParaRPr/>
          </a:p>
          <a:p>
            <a:pPr indent="-298450" lvl="0" marL="914400" rtl="0" algn="l">
              <a:spcBef>
                <a:spcPts val="0"/>
              </a:spcBef>
              <a:spcAft>
                <a:spcPts val="0"/>
              </a:spcAft>
              <a:buSzPts val="1100"/>
              <a:buChar char="○"/>
            </a:pPr>
            <a:r>
              <a:rPr lang="en"/>
              <a:t>Source: </a:t>
            </a:r>
            <a:r>
              <a:rPr lang="en" u="sng">
                <a:solidFill>
                  <a:schemeClr val="hlink"/>
                </a:solidFill>
                <a:hlinkClick r:id="rId3"/>
              </a:rPr>
              <a:t>https://www.forbes.com</a:t>
            </a:r>
            <a:endParaRPr/>
          </a:p>
          <a:p>
            <a:pPr indent="0" lvl="0" marL="0" rtl="0" algn="l">
              <a:spcBef>
                <a:spcPts val="0"/>
              </a:spcBef>
              <a:spcAft>
                <a:spcPts val="0"/>
              </a:spcAft>
              <a:buClr>
                <a:schemeClr val="dk1"/>
              </a:buClr>
              <a:buSzPts val="1100"/>
              <a:buFont typeface="Arial"/>
              <a:buNone/>
            </a:pPr>
            <a:r>
              <a:rPr lang="en"/>
              <a:t>~86% of Twitter’s global revenue in 2020</a:t>
            </a:r>
            <a:endParaRPr/>
          </a:p>
          <a:p>
            <a:pPr indent="-298450" lvl="0" marL="914400" rtl="0" algn="l">
              <a:spcBef>
                <a:spcPts val="0"/>
              </a:spcBef>
              <a:spcAft>
                <a:spcPts val="0"/>
              </a:spcAft>
              <a:buSzPts val="1100"/>
              <a:buChar char="○"/>
            </a:pPr>
            <a:r>
              <a:rPr lang="en"/>
              <a:t>Source: </a:t>
            </a:r>
            <a:r>
              <a:rPr lang="en" u="sng">
                <a:solidFill>
                  <a:schemeClr val="hlink"/>
                </a:solidFill>
                <a:hlinkClick r:id="rId4"/>
              </a:rPr>
              <a:t>https://www.investopedia.com</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d115214d2b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d115214d2b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d115214d2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d115214d2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d115214d2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d115214d2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What’s New with Platforms?</a:t>
            </a:r>
            <a:endParaRPr b="1"/>
          </a:p>
          <a:p>
            <a:pPr indent="-298450" lvl="0" marL="457200" rtl="0" algn="l">
              <a:spcBef>
                <a:spcPts val="0"/>
              </a:spcBef>
              <a:spcAft>
                <a:spcPts val="0"/>
              </a:spcAft>
              <a:buSzPts val="1100"/>
              <a:buChar char="●"/>
            </a:pPr>
            <a:r>
              <a:rPr lang="en"/>
              <a:t>Speed and scale</a:t>
            </a:r>
            <a:endParaRPr/>
          </a:p>
          <a:p>
            <a:pPr indent="-298450" lvl="1" marL="914400" rtl="0" algn="l">
              <a:spcBef>
                <a:spcPts val="0"/>
              </a:spcBef>
              <a:spcAft>
                <a:spcPts val="0"/>
              </a:spcAft>
              <a:buSzPts val="1100"/>
              <a:buChar char="○"/>
            </a:pPr>
            <a:r>
              <a:rPr lang="en"/>
              <a:t>Fake news / abuse spreads faster; difficult to regulate</a:t>
            </a:r>
            <a:endParaRPr/>
          </a:p>
          <a:p>
            <a:pPr indent="-298450" lvl="0" marL="457200" rtl="0" algn="l">
              <a:spcBef>
                <a:spcPts val="0"/>
              </a:spcBef>
              <a:spcAft>
                <a:spcPts val="0"/>
              </a:spcAft>
              <a:buSzPts val="1100"/>
              <a:buChar char="●"/>
            </a:pPr>
            <a:r>
              <a:rPr lang="en"/>
              <a:t>Hyper “personalization”</a:t>
            </a:r>
            <a:endParaRPr/>
          </a:p>
          <a:p>
            <a:pPr indent="-298450" lvl="1" marL="914400" rtl="0" algn="l">
              <a:spcBef>
                <a:spcPts val="0"/>
              </a:spcBef>
              <a:spcAft>
                <a:spcPts val="0"/>
              </a:spcAft>
              <a:buSzPts val="1100"/>
              <a:buChar char="○"/>
            </a:pPr>
            <a:r>
              <a:rPr lang="en"/>
              <a:t>We’re less likely to see the same news (polarization)</a:t>
            </a:r>
            <a:endParaRPr/>
          </a:p>
          <a:p>
            <a:pPr indent="-298450" lvl="0" marL="457200" rtl="0" algn="l">
              <a:spcBef>
                <a:spcPts val="0"/>
              </a:spcBef>
              <a:spcAft>
                <a:spcPts val="0"/>
              </a:spcAft>
              <a:buSzPts val="1100"/>
              <a:buChar char="●"/>
            </a:pPr>
            <a:r>
              <a:rPr lang="en"/>
              <a:t>Incentives: more eyeballs on more extreme content</a:t>
            </a:r>
            <a:endParaRPr/>
          </a:p>
          <a:p>
            <a:pPr indent="-298450" lvl="1" marL="914400" rtl="0" algn="l">
              <a:spcBef>
                <a:spcPts val="0"/>
              </a:spcBef>
              <a:spcAft>
                <a:spcPts val="0"/>
              </a:spcAft>
              <a:buSzPts val="1100"/>
              <a:buChar char="○"/>
            </a:pPr>
            <a:r>
              <a:rPr lang="en"/>
              <a:t>We’re seeing more extreme news (also polarization)</a:t>
            </a:r>
            <a:endParaRPr/>
          </a:p>
          <a:p>
            <a:pPr indent="-298450" lvl="0" marL="457200" rtl="0" algn="l">
              <a:spcBef>
                <a:spcPts val="0"/>
              </a:spcBef>
              <a:spcAft>
                <a:spcPts val="0"/>
              </a:spcAft>
              <a:buSzPts val="1100"/>
              <a:buChar char="●"/>
            </a:pPr>
            <a:r>
              <a:rPr lang="en"/>
              <a:t>Tracking / surveillance technologies</a:t>
            </a:r>
            <a:endParaRPr/>
          </a:p>
          <a:p>
            <a:pPr indent="-298450" lvl="1" marL="914400" rtl="0" algn="l">
              <a:spcBef>
                <a:spcPts val="0"/>
              </a:spcBef>
              <a:spcAft>
                <a:spcPts val="0"/>
              </a:spcAft>
              <a:buSzPts val="1100"/>
              <a:buChar char="○"/>
            </a:pPr>
            <a:r>
              <a:rPr lang="en"/>
              <a:t>Everything we do is being watched</a:t>
            </a:r>
            <a:endParaRPr/>
          </a:p>
          <a:p>
            <a:pPr indent="-298450" lvl="0" marL="457200" rtl="0" algn="l">
              <a:spcBef>
                <a:spcPts val="0"/>
              </a:spcBef>
              <a:spcAft>
                <a:spcPts val="0"/>
              </a:spcAft>
              <a:buSzPts val="1100"/>
              <a:buChar char="●"/>
            </a:pPr>
            <a:r>
              <a:rPr lang="en"/>
              <a:t>Provenance: Who made this content?</a:t>
            </a:r>
            <a:endParaRPr/>
          </a:p>
          <a:p>
            <a:pPr indent="-298450" lvl="1" marL="914400" rtl="0" algn="l">
              <a:spcBef>
                <a:spcPts val="0"/>
              </a:spcBef>
              <a:spcAft>
                <a:spcPts val="0"/>
              </a:spcAft>
              <a:buSzPts val="1100"/>
              <a:buChar char="○"/>
            </a:pPr>
            <a:r>
              <a:rPr lang="en"/>
              <a:t>Friends? Family? Companies? The state? You can’t tell!</a:t>
            </a:r>
            <a:endParaRPr/>
          </a:p>
          <a:p>
            <a:pPr indent="-298450" lvl="0" marL="457200" rtl="0" algn="l">
              <a:spcBef>
                <a:spcPts val="0"/>
              </a:spcBef>
              <a:spcAft>
                <a:spcPts val="0"/>
              </a:spcAft>
              <a:buSzPts val="1100"/>
              <a:buChar char="●"/>
            </a:pPr>
            <a:r>
              <a:rPr lang="en"/>
              <a:t>More anonymity → less accountability</a:t>
            </a:r>
            <a:endParaRPr/>
          </a:p>
          <a:p>
            <a:pPr indent="-298450" lvl="1" marL="914400" rtl="0" algn="l">
              <a:spcBef>
                <a:spcPts val="0"/>
              </a:spcBef>
              <a:spcAft>
                <a:spcPts val="0"/>
              </a:spcAft>
              <a:buSzPts val="1100"/>
              <a:buChar char="○"/>
            </a:pPr>
            <a:r>
              <a:rPr lang="en"/>
              <a:t>Content producers less accountable for their actions; platforms: “we’re not accountable either...we’re just the infrastructure!”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d115214d2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d115214d2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be specific about what we mean here: fake news, filter bubbles, hate speech, terrorism, human trafficking, every vile thing you could possibly imagine. Polarization. Trolling doxing.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Targeting / dissolving existing protections (fair housing act, etc.). Reinforcing so many problematic ideas and imagery around race, gender, ethnicity, and so forth.</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d5aadf99d1_0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d5aadf99d1_0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d5aadf99d1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d5aadf99d1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d5aadf99d1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d5aadf99d1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d5aadf99d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d5aadf99d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d5aadf99d1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d5aadf99d1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interpret HTML, CSS, JavaScript files</a:t>
            </a:r>
            <a:endParaRPr/>
          </a:p>
          <a:p>
            <a:pPr indent="0" lvl="0" marL="0" rtl="0" algn="l">
              <a:spcBef>
                <a:spcPts val="0"/>
              </a:spcBef>
              <a:spcAft>
                <a:spcPts val="0"/>
              </a:spcAft>
              <a:buNone/>
            </a:pPr>
            <a:r>
              <a:rPr lang="en"/>
              <a:t>display images</a:t>
            </a:r>
            <a:endParaRPr/>
          </a:p>
          <a:p>
            <a:pPr indent="0" lvl="0" marL="0" rtl="0" algn="l">
              <a:spcBef>
                <a:spcPts val="0"/>
              </a:spcBef>
              <a:spcAft>
                <a:spcPts val="0"/>
              </a:spcAft>
              <a:buNone/>
            </a:pPr>
            <a:r>
              <a:rPr lang="en"/>
              <a:t>play video</a:t>
            </a:r>
            <a:endParaRPr/>
          </a:p>
          <a:p>
            <a:pPr indent="0" lvl="0" marL="0" rtl="0" algn="l">
              <a:spcBef>
                <a:spcPts val="0"/>
              </a:spcBef>
              <a:spcAft>
                <a:spcPts val="0"/>
              </a:spcAft>
              <a:buNone/>
            </a:pPr>
            <a:r>
              <a:rPr lang="en"/>
              <a:t>play audio</a:t>
            </a:r>
            <a:endParaRPr/>
          </a:p>
          <a:p>
            <a:pPr indent="0" lvl="0" marL="0" rtl="0" algn="l">
              <a:spcBef>
                <a:spcPts val="0"/>
              </a:spcBef>
              <a:spcAft>
                <a:spcPts val="0"/>
              </a:spcAft>
              <a:buNone/>
            </a:pPr>
            <a:r>
              <a:rPr lang="en"/>
              <a:t>identify your location</a:t>
            </a:r>
            <a:endParaRPr/>
          </a:p>
          <a:p>
            <a:pPr indent="0" lvl="0" marL="0" rtl="0" algn="l">
              <a:spcBef>
                <a:spcPts val="0"/>
              </a:spcBef>
              <a:spcAft>
                <a:spcPts val="0"/>
              </a:spcAft>
              <a:buNone/>
            </a:pPr>
            <a:r>
              <a:rPr lang="en"/>
              <a:t>store information locally (images, cookies, passwords, text, search history)</a:t>
            </a:r>
            <a:endParaRPr/>
          </a:p>
          <a:p>
            <a:pPr indent="0" lvl="0" marL="0" rtl="0" algn="l">
              <a:spcBef>
                <a:spcPts val="0"/>
              </a:spcBef>
              <a:spcAft>
                <a:spcPts val="0"/>
              </a:spcAft>
              <a:buNone/>
            </a:pPr>
            <a:r>
              <a:rPr lang="en"/>
              <a:t>encrypt data</a:t>
            </a:r>
            <a:endParaRPr/>
          </a:p>
          <a:p>
            <a:pPr indent="0" lvl="0" marL="0" rtl="0" algn="l">
              <a:spcBef>
                <a:spcPts val="0"/>
              </a:spcBef>
              <a:spcAft>
                <a:spcPts val="0"/>
              </a:spcAft>
              <a:buNone/>
            </a:pPr>
            <a:r>
              <a:rPr lang="en"/>
              <a:t>render 3D graphics</a:t>
            </a:r>
            <a:endParaRPr/>
          </a:p>
          <a:p>
            <a:pPr indent="0" lvl="0" marL="0" rtl="0" algn="l">
              <a:spcBef>
                <a:spcPts val="0"/>
              </a:spcBef>
              <a:spcAft>
                <a:spcPts val="0"/>
              </a:spcAft>
              <a:buNone/>
            </a:pPr>
            <a:r>
              <a:rPr lang="en"/>
              <a:t>submit media and information to the cloud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d5aadf99d1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d5aadf99d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interpret HTML, CSS, JavaScript files</a:t>
            </a:r>
            <a:endParaRPr/>
          </a:p>
          <a:p>
            <a:pPr indent="0" lvl="0" marL="0" rtl="0" algn="l">
              <a:spcBef>
                <a:spcPts val="0"/>
              </a:spcBef>
              <a:spcAft>
                <a:spcPts val="0"/>
              </a:spcAft>
              <a:buNone/>
            </a:pPr>
            <a:r>
              <a:rPr lang="en"/>
              <a:t>display images</a:t>
            </a:r>
            <a:endParaRPr/>
          </a:p>
          <a:p>
            <a:pPr indent="0" lvl="0" marL="0" rtl="0" algn="l">
              <a:spcBef>
                <a:spcPts val="0"/>
              </a:spcBef>
              <a:spcAft>
                <a:spcPts val="0"/>
              </a:spcAft>
              <a:buNone/>
            </a:pPr>
            <a:r>
              <a:rPr lang="en"/>
              <a:t>play video</a:t>
            </a:r>
            <a:endParaRPr/>
          </a:p>
          <a:p>
            <a:pPr indent="0" lvl="0" marL="0" rtl="0" algn="l">
              <a:spcBef>
                <a:spcPts val="0"/>
              </a:spcBef>
              <a:spcAft>
                <a:spcPts val="0"/>
              </a:spcAft>
              <a:buNone/>
            </a:pPr>
            <a:r>
              <a:rPr lang="en"/>
              <a:t>play audio</a:t>
            </a:r>
            <a:endParaRPr/>
          </a:p>
          <a:p>
            <a:pPr indent="0" lvl="0" marL="0" rtl="0" algn="l">
              <a:spcBef>
                <a:spcPts val="0"/>
              </a:spcBef>
              <a:spcAft>
                <a:spcPts val="0"/>
              </a:spcAft>
              <a:buNone/>
            </a:pPr>
            <a:r>
              <a:rPr lang="en"/>
              <a:t>identify your location</a:t>
            </a:r>
            <a:endParaRPr/>
          </a:p>
          <a:p>
            <a:pPr indent="0" lvl="0" marL="0" rtl="0" algn="l">
              <a:spcBef>
                <a:spcPts val="0"/>
              </a:spcBef>
              <a:spcAft>
                <a:spcPts val="0"/>
              </a:spcAft>
              <a:buNone/>
            </a:pPr>
            <a:r>
              <a:rPr lang="en"/>
              <a:t>store information locally (images, cookies, passwords, text, search history)</a:t>
            </a:r>
            <a:endParaRPr/>
          </a:p>
          <a:p>
            <a:pPr indent="0" lvl="0" marL="0" rtl="0" algn="l">
              <a:spcBef>
                <a:spcPts val="0"/>
              </a:spcBef>
              <a:spcAft>
                <a:spcPts val="0"/>
              </a:spcAft>
              <a:buNone/>
            </a:pPr>
            <a:r>
              <a:rPr lang="en"/>
              <a:t>encrypt data</a:t>
            </a:r>
            <a:endParaRPr/>
          </a:p>
          <a:p>
            <a:pPr indent="0" lvl="0" marL="0" rtl="0" algn="l">
              <a:spcBef>
                <a:spcPts val="0"/>
              </a:spcBef>
              <a:spcAft>
                <a:spcPts val="0"/>
              </a:spcAft>
              <a:buNone/>
            </a:pPr>
            <a:r>
              <a:rPr lang="en"/>
              <a:t>render 3D graphics</a:t>
            </a:r>
            <a:endParaRPr/>
          </a:p>
          <a:p>
            <a:pPr indent="0" lvl="0" marL="0" rtl="0" algn="l">
              <a:spcBef>
                <a:spcPts val="0"/>
              </a:spcBef>
              <a:spcAft>
                <a:spcPts val="0"/>
              </a:spcAft>
              <a:buNone/>
            </a:pPr>
            <a:r>
              <a:rPr lang="en"/>
              <a:t>submit media and information to the cloud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d5aadf99d1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d5aadf99d1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d5aadf99d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d5aadf99d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atin typeface="Montserrat"/>
                <a:ea typeface="Montserrat"/>
                <a:cs typeface="Montserrat"/>
                <a:sym typeface="Montserra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1081200"/>
          </a:xfrm>
          <a:prstGeom prst="rect">
            <a:avLst/>
          </a:prstGeom>
        </p:spPr>
        <p:txBody>
          <a:bodyPr anchorCtr="0" anchor="t" bIns="91425" lIns="91425" spcFirstLastPara="1" rIns="91425" wrap="square" tIns="91425">
            <a:normAutofit/>
          </a:bodyPr>
          <a:lstStyle>
            <a:lvl1pPr lvl="0" algn="ctr">
              <a:lnSpc>
                <a:spcPct val="95000"/>
              </a:lnSpc>
              <a:spcBef>
                <a:spcPts val="0"/>
              </a:spcBef>
              <a:spcAft>
                <a:spcPts val="0"/>
              </a:spcAft>
              <a:buSzPts val="2800"/>
              <a:buNone/>
              <a:defRPr sz="2080">
                <a:latin typeface="Montserrat"/>
                <a:ea typeface="Montserrat"/>
                <a:cs typeface="Montserrat"/>
                <a:sym typeface="Montserra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atin typeface="Montserrat"/>
                <a:ea typeface="Montserrat"/>
                <a:cs typeface="Montserrat"/>
                <a:sym typeface="Montserra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rgbClr val="3C78D8"/>
              </a:buClr>
              <a:buSzPts val="1800"/>
              <a:buAutoNum type="arabicPeriod"/>
              <a:defRPr>
                <a:latin typeface="Montserrat"/>
                <a:ea typeface="Montserrat"/>
                <a:cs typeface="Montserrat"/>
                <a:sym typeface="Montserrat"/>
              </a:defRPr>
            </a:lvl1pPr>
            <a:lvl2pPr indent="-317500" lvl="1" marL="914400">
              <a:spcBef>
                <a:spcPts val="0"/>
              </a:spcBef>
              <a:spcAft>
                <a:spcPts val="0"/>
              </a:spcAft>
              <a:buClr>
                <a:srgbClr val="3D85C6"/>
              </a:buClr>
              <a:buSzPts val="1400"/>
              <a:buAutoNum type="alphaLcPeriod"/>
              <a:defRPr sz="1600">
                <a:latin typeface="Montserrat"/>
                <a:ea typeface="Montserrat"/>
                <a:cs typeface="Montserrat"/>
                <a:sym typeface="Montserrat"/>
              </a:defRPr>
            </a:lvl2pPr>
            <a:lvl3pPr indent="-317500" lvl="2" marL="1371600">
              <a:spcBef>
                <a:spcPts val="0"/>
              </a:spcBef>
              <a:spcAft>
                <a:spcPts val="0"/>
              </a:spcAft>
              <a:buSzPts val="1400"/>
              <a:buAutoNum type="romanLcPeriod"/>
              <a:defRPr>
                <a:latin typeface="Montserrat"/>
                <a:ea typeface="Montserrat"/>
                <a:cs typeface="Montserrat"/>
                <a:sym typeface="Montserrat"/>
              </a:defRPr>
            </a:lvl3pPr>
            <a:lvl4pPr indent="-317500" lvl="3" marL="1828800">
              <a:spcBef>
                <a:spcPts val="0"/>
              </a:spcBef>
              <a:spcAft>
                <a:spcPts val="0"/>
              </a:spcAft>
              <a:buSzPts val="1400"/>
              <a:buAutoNum type="arabicPeriod"/>
              <a:defRPr/>
            </a:lvl4pPr>
            <a:lvl5pPr indent="-317500" lvl="4" marL="2286000">
              <a:spcBef>
                <a:spcPts val="0"/>
              </a:spcBef>
              <a:spcAft>
                <a:spcPts val="0"/>
              </a:spcAft>
              <a:buSzPts val="1400"/>
              <a:buAutoNum type="alphaLcPeriod"/>
              <a:defRPr/>
            </a:lvl5pPr>
            <a:lvl6pPr indent="-317500" lvl="5" marL="2743200">
              <a:spcBef>
                <a:spcPts val="0"/>
              </a:spcBef>
              <a:spcAft>
                <a:spcPts val="0"/>
              </a:spcAft>
              <a:buSzPts val="1400"/>
              <a:buAutoNum type="romanLcPeriod"/>
              <a:defRPr/>
            </a:lvl6pPr>
            <a:lvl7pPr indent="-317500" lvl="6" marL="3200400">
              <a:spcBef>
                <a:spcPts val="0"/>
              </a:spcBef>
              <a:spcAft>
                <a:spcPts val="0"/>
              </a:spcAft>
              <a:buSzPts val="1400"/>
              <a:buAutoNum type="arabicPeriod"/>
              <a:defRPr/>
            </a:lvl7pPr>
            <a:lvl8pPr indent="-317500" lvl="7" marL="3657600">
              <a:spcBef>
                <a:spcPts val="0"/>
              </a:spcBef>
              <a:spcAft>
                <a:spcPts val="0"/>
              </a:spcAft>
              <a:buSzPts val="1400"/>
              <a:buAutoNum type="alphaLcPeriod"/>
              <a:defRPr/>
            </a:lvl8pPr>
            <a:lvl9pPr indent="-317500" lvl="8" marL="4114800">
              <a:spcBef>
                <a:spcPts val="0"/>
              </a:spcBef>
              <a:spcAft>
                <a:spcPts val="0"/>
              </a:spcAft>
              <a:buSzPts val="1400"/>
              <a:buAutoNum type="romanLcPeriod"/>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atin typeface="Montserrat"/>
                <a:ea typeface="Montserrat"/>
                <a:cs typeface="Montserrat"/>
                <a:sym typeface="Montserra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600">
                <a:latin typeface="Montserrat"/>
                <a:ea typeface="Montserrat"/>
                <a:cs typeface="Montserrat"/>
                <a:sym typeface="Montserrat"/>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600">
                <a:latin typeface="Montserrat"/>
                <a:ea typeface="Montserrat"/>
                <a:cs typeface="Montserrat"/>
                <a:sym typeface="Montserrat"/>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3400">
                <a:latin typeface="Montserrat"/>
                <a:ea typeface="Montserrat"/>
                <a:cs typeface="Montserrat"/>
                <a:sym typeface="Montserrat"/>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4251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AutoNum type="arabicPeriod"/>
              <a:defRPr>
                <a:latin typeface="Montserrat"/>
                <a:ea typeface="Montserrat"/>
                <a:cs typeface="Montserrat"/>
                <a:sym typeface="Montserrat"/>
              </a:defRPr>
            </a:lvl1pPr>
            <a:lvl2pPr indent="-317500" lvl="1" marL="914400">
              <a:spcBef>
                <a:spcPts val="0"/>
              </a:spcBef>
              <a:spcAft>
                <a:spcPts val="0"/>
              </a:spcAft>
              <a:buSzPts val="1400"/>
              <a:buAutoNum type="alphaLcPeriod"/>
              <a:defRPr/>
            </a:lvl2pPr>
            <a:lvl3pPr indent="-317500" lvl="2" marL="1371600">
              <a:spcBef>
                <a:spcPts val="0"/>
              </a:spcBef>
              <a:spcAft>
                <a:spcPts val="0"/>
              </a:spcAft>
              <a:buSzPts val="1400"/>
              <a:buAutoNum type="romanLcPeriod"/>
              <a:defRPr/>
            </a:lvl3pPr>
            <a:lvl4pPr indent="-317500" lvl="3" marL="1828800">
              <a:spcBef>
                <a:spcPts val="0"/>
              </a:spcBef>
              <a:spcAft>
                <a:spcPts val="0"/>
              </a:spcAft>
              <a:buSzPts val="1400"/>
              <a:buAutoNum type="arabicPeriod"/>
              <a:defRPr/>
            </a:lvl4pPr>
            <a:lvl5pPr indent="-317500" lvl="4" marL="2286000">
              <a:spcBef>
                <a:spcPts val="0"/>
              </a:spcBef>
              <a:spcAft>
                <a:spcPts val="0"/>
              </a:spcAft>
              <a:buSzPts val="1400"/>
              <a:buAutoNum type="alphaLcPeriod"/>
              <a:defRPr/>
            </a:lvl5pPr>
            <a:lvl6pPr indent="-317500" lvl="5" marL="2743200">
              <a:spcBef>
                <a:spcPts val="0"/>
              </a:spcBef>
              <a:spcAft>
                <a:spcPts val="0"/>
              </a:spcAft>
              <a:buSzPts val="1400"/>
              <a:buAutoNum type="romanLcPeriod"/>
              <a:defRPr/>
            </a:lvl6pPr>
            <a:lvl7pPr indent="-317500" lvl="6" marL="3200400">
              <a:spcBef>
                <a:spcPts val="0"/>
              </a:spcBef>
              <a:spcAft>
                <a:spcPts val="0"/>
              </a:spcAft>
              <a:buSzPts val="1400"/>
              <a:buAutoNum type="arabicPeriod"/>
              <a:defRPr/>
            </a:lvl7pPr>
            <a:lvl8pPr indent="-317500" lvl="7" marL="3657600">
              <a:spcBef>
                <a:spcPts val="0"/>
              </a:spcBef>
              <a:spcAft>
                <a:spcPts val="0"/>
              </a:spcAft>
              <a:buSzPts val="1400"/>
              <a:buAutoNum type="alphaLcPeriod"/>
              <a:defRPr/>
            </a:lvl8pPr>
            <a:lvl9pPr indent="-317500" lvl="8" marL="4114800">
              <a:spcBef>
                <a:spcPts val="0"/>
              </a:spcBef>
              <a:spcAft>
                <a:spcPts val="0"/>
              </a:spcAft>
              <a:buSzPts val="1400"/>
              <a:buAutoNum type="romanLcPeriod"/>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docs.google.com/document/d/1l-Qni8hDy0Msze8vUu5w6lHZeqAoQSoPdxtVf-T_oFM/edit"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clearcode.cc/blog/difference-between-first-party-third-party-cookies/#cookie-type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wsj.com/video/how-advertisers-use-internet-cookies-to-track-you/92E525EB-9E4A-4399-817D-8C4E6EF68F93.html" TargetMode="External"/><Relationship Id="rId4" Type="http://schemas.openxmlformats.org/officeDocument/2006/relationships/hyperlink" Target="https://www.wsj.com/video/how-advertisers-use-internet-cookies-to-track-you/92E525EB-9E4A-4399-817D-8C4E6EF68F93.html" TargetMode="External"/><Relationship Id="rId5"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www.wsj.com/articles/google-progresses-plan-to-remove-third-party-cookies-11611581604"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wsj.com/articles/google-progresses-plan-to-remove-third-party-cookies-11611581604"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docs.google.com/document/d/1r8ncteo8U3nw0wGNXqgTqnwIrBG_HFdi0ux9oNYbGok/edi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csci-185.github.io/spring2023/assignments/tutorial01" TargetMode="External"/><Relationship Id="rId4" Type="http://schemas.openxmlformats.org/officeDocument/2006/relationships/hyperlink" Target="https://csci-185.github.io/spring2023/assignments/hw01" TargetMode="External"/><Relationship Id="rId5" Type="http://schemas.openxmlformats.org/officeDocument/2006/relationships/hyperlink" Target="https://discord.com/invite/TkMsJmSQ"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www.cnn.com/2020/06/30/tech/facebook-ad-business-boycott/index.html" TargetMode="External"/><Relationship Id="rId4" Type="http://schemas.openxmlformats.org/officeDocument/2006/relationships/hyperlink" Target="https://www.forbes.com/sites/greatspeculations/2019/12/24/is-google-advertising-revenue-70-80-or-90-of-alphabets-total-revenue/?sh=79bdc06b4a01" TargetMode="External"/><Relationship Id="rId5" Type="http://schemas.openxmlformats.org/officeDocument/2006/relationships/hyperlink" Target="https://www.investopedia.com/ask/answers/120114/how-does-twitter-twtr-make-money.asp"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docs.google.com/document/d/1r8ncteo8U3nw0wGNXqgTqnwIrBG_HFdi0ux9oNYbGok/edi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html5rocks.com/en/tutorials/internals/howbrowserswork/"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Tutorial 1</a:t>
            </a:r>
            <a:endParaRPr/>
          </a:p>
        </p:txBody>
      </p:sp>
      <p:sp>
        <p:nvSpPr>
          <p:cNvPr id="55" name="Google Shape;55;p13"/>
          <p:cNvSpPr txBox="1"/>
          <p:nvPr>
            <p:ph idx="1" type="subTitle"/>
          </p:nvPr>
        </p:nvSpPr>
        <p:spPr>
          <a:xfrm>
            <a:off x="311700" y="2834125"/>
            <a:ext cx="8520600" cy="1081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a:t>CSCI185: </a:t>
            </a:r>
            <a:r>
              <a:rPr lang="en"/>
              <a:t>Analyze an Internet Platform</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119" name="Google Shape;119;p22"/>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B7B7B7"/>
              </a:buClr>
              <a:buSzPts val="1800"/>
              <a:buFont typeface="Montserrat"/>
              <a:buAutoNum type="arabicPeriod"/>
            </a:pPr>
            <a:r>
              <a:rPr lang="en">
                <a:solidFill>
                  <a:srgbClr val="B7B7B7"/>
                </a:solidFill>
              </a:rPr>
              <a:t>What is a web browser and how does it work?</a:t>
            </a:r>
            <a:endParaRPr>
              <a:solidFill>
                <a:srgbClr val="B7B7B7"/>
              </a:solidFill>
            </a:endParaRPr>
          </a:p>
          <a:p>
            <a:pPr indent="-342900" lvl="0" marL="457200" rtl="0" algn="l">
              <a:spcBef>
                <a:spcPts val="1000"/>
              </a:spcBef>
              <a:spcAft>
                <a:spcPts val="0"/>
              </a:spcAft>
              <a:buClr>
                <a:schemeClr val="accent1"/>
              </a:buClr>
              <a:buSzPts val="1800"/>
              <a:buFont typeface="Montserrat"/>
              <a:buAutoNum type="arabicPeriod"/>
            </a:pPr>
            <a:r>
              <a:rPr b="1" lang="en">
                <a:solidFill>
                  <a:schemeClr val="accent1"/>
                </a:solidFill>
              </a:rPr>
              <a:t>Activity 1: Examining Browser ↔ Server Communication</a:t>
            </a:r>
            <a:endParaRPr b="1">
              <a:solidFill>
                <a:schemeClr val="accent1"/>
              </a:solidFill>
            </a:endParaRPr>
          </a:p>
          <a:p>
            <a:pPr indent="-342900" lvl="0" marL="457200" rtl="0" algn="l">
              <a:spcBef>
                <a:spcPts val="1000"/>
              </a:spcBef>
              <a:spcAft>
                <a:spcPts val="0"/>
              </a:spcAft>
              <a:buSzPts val="1800"/>
              <a:buFont typeface="Montserrat"/>
              <a:buAutoNum type="arabicPeriod"/>
            </a:pPr>
            <a:r>
              <a:rPr lang="en"/>
              <a:t>What are cookies?</a:t>
            </a:r>
            <a:endParaRPr/>
          </a:p>
          <a:p>
            <a:pPr indent="-342900" lvl="0" marL="457200" rtl="0" algn="l">
              <a:spcBef>
                <a:spcPts val="1000"/>
              </a:spcBef>
              <a:spcAft>
                <a:spcPts val="1000"/>
              </a:spcAft>
              <a:buSzPts val="1800"/>
              <a:buFont typeface="Montserrat"/>
              <a:buAutoNum type="arabicPeriod"/>
            </a:pPr>
            <a:r>
              <a:rPr lang="en"/>
              <a:t>Activity 2: what do platforms know about YOU?</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311700" y="1630875"/>
            <a:ext cx="8520600" cy="1361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u="sng">
                <a:solidFill>
                  <a:schemeClr val="hlink"/>
                </a:solidFill>
                <a:hlinkClick r:id="rId3"/>
              </a:rPr>
              <a:t>Activity 1</a:t>
            </a:r>
            <a:endParaRPr/>
          </a:p>
          <a:p>
            <a:pPr indent="0" lvl="0" marL="0" rtl="0" algn="ctr">
              <a:spcBef>
                <a:spcPts val="0"/>
              </a:spcBef>
              <a:spcAft>
                <a:spcPts val="0"/>
              </a:spcAft>
              <a:buNone/>
            </a:pPr>
            <a:r>
              <a:rPr lang="en" sz="2200">
                <a:solidFill>
                  <a:srgbClr val="666666"/>
                </a:solidFill>
              </a:rPr>
              <a:t>Analyzing</a:t>
            </a:r>
            <a:r>
              <a:rPr lang="en" sz="2200">
                <a:solidFill>
                  <a:srgbClr val="666666"/>
                </a:solidFill>
              </a:rPr>
              <a:t> Browser </a:t>
            </a:r>
            <a:r>
              <a:rPr lang="en" sz="1800">
                <a:solidFill>
                  <a:schemeClr val="dk2"/>
                </a:solidFill>
              </a:rPr>
              <a:t>↔ </a:t>
            </a:r>
            <a:r>
              <a:rPr lang="en" sz="2200">
                <a:solidFill>
                  <a:srgbClr val="666666"/>
                </a:solidFill>
              </a:rPr>
              <a:t>S</a:t>
            </a:r>
            <a:r>
              <a:rPr lang="en" sz="2200">
                <a:solidFill>
                  <a:srgbClr val="666666"/>
                </a:solidFill>
              </a:rPr>
              <a:t>erver Communication</a:t>
            </a:r>
            <a:endParaRPr sz="2200">
              <a:solidFill>
                <a:srgbClr val="666666"/>
              </a:solidFill>
            </a:endParaRPr>
          </a:p>
        </p:txBody>
      </p:sp>
      <p:sp>
        <p:nvSpPr>
          <p:cNvPr id="125" name="Google Shape;125;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131" name="Google Shape;131;p24"/>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B7B7B7"/>
              </a:buClr>
              <a:buSzPts val="1800"/>
              <a:buFont typeface="Montserrat"/>
              <a:buAutoNum type="arabicPeriod"/>
            </a:pPr>
            <a:r>
              <a:rPr lang="en">
                <a:solidFill>
                  <a:srgbClr val="B7B7B7"/>
                </a:solidFill>
              </a:rPr>
              <a:t>What is a web browser and how does it work?</a:t>
            </a:r>
            <a:endParaRPr>
              <a:solidFill>
                <a:srgbClr val="B7B7B7"/>
              </a:solidFill>
            </a:endParaRPr>
          </a:p>
          <a:p>
            <a:pPr indent="-342900" lvl="0" marL="457200" rtl="0" algn="l">
              <a:spcBef>
                <a:spcPts val="1000"/>
              </a:spcBef>
              <a:spcAft>
                <a:spcPts val="0"/>
              </a:spcAft>
              <a:buClr>
                <a:srgbClr val="B7B7B7"/>
              </a:buClr>
              <a:buSzPts val="1800"/>
              <a:buFont typeface="Montserrat"/>
              <a:buAutoNum type="arabicPeriod"/>
            </a:pPr>
            <a:r>
              <a:rPr lang="en">
                <a:solidFill>
                  <a:srgbClr val="B7B7B7"/>
                </a:solidFill>
              </a:rPr>
              <a:t>Activity 1: Examining Browser ↔ Server Communication</a:t>
            </a:r>
            <a:endParaRPr>
              <a:solidFill>
                <a:srgbClr val="B7B7B7"/>
              </a:solidFill>
            </a:endParaRPr>
          </a:p>
          <a:p>
            <a:pPr indent="-342900" lvl="0" marL="457200" rtl="0" algn="l">
              <a:spcBef>
                <a:spcPts val="1000"/>
              </a:spcBef>
              <a:spcAft>
                <a:spcPts val="0"/>
              </a:spcAft>
              <a:buClr>
                <a:schemeClr val="accent1"/>
              </a:buClr>
              <a:buSzPts val="1800"/>
              <a:buFont typeface="Montserrat"/>
              <a:buAutoNum type="arabicPeriod"/>
            </a:pPr>
            <a:r>
              <a:rPr b="1" lang="en">
                <a:solidFill>
                  <a:schemeClr val="accent1"/>
                </a:solidFill>
              </a:rPr>
              <a:t>What are cookies?</a:t>
            </a:r>
            <a:endParaRPr b="1">
              <a:solidFill>
                <a:schemeClr val="accent1"/>
              </a:solidFill>
            </a:endParaRPr>
          </a:p>
          <a:p>
            <a:pPr indent="-342900" lvl="0" marL="457200" rtl="0" algn="l">
              <a:spcBef>
                <a:spcPts val="1000"/>
              </a:spcBef>
              <a:spcAft>
                <a:spcPts val="1000"/>
              </a:spcAft>
              <a:buSzPts val="1800"/>
              <a:buFont typeface="Montserrat"/>
              <a:buAutoNum type="arabicPeriod"/>
            </a:pPr>
            <a:r>
              <a:rPr lang="en"/>
              <a:t>Activity 2: what do platforms know about YOU?</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Cookies</a:t>
            </a:r>
            <a:endParaRPr/>
          </a:p>
        </p:txBody>
      </p:sp>
      <p:sp>
        <p:nvSpPr>
          <p:cNvPr id="137" name="Google Shape;137;p25"/>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Cookies are small bits of text that a website can store on your local computer. </a:t>
            </a:r>
            <a:endParaRPr/>
          </a:p>
          <a:p>
            <a:pPr indent="-342900" lvl="0" marL="457200" rtl="0" algn="l">
              <a:spcBef>
                <a:spcPts val="1000"/>
              </a:spcBef>
              <a:spcAft>
                <a:spcPts val="0"/>
              </a:spcAft>
              <a:buSzPts val="1800"/>
              <a:buAutoNum type="arabicPeriod"/>
            </a:pPr>
            <a:r>
              <a:rPr lang="en"/>
              <a:t>Traditionally, cookies have been used by the site you access (first-party cookies) to preserve some contextual information about your preferences to enhance user experience. </a:t>
            </a:r>
            <a:endParaRPr/>
          </a:p>
          <a:p>
            <a:pPr indent="-342900" lvl="0" marL="457200" rtl="0" algn="l">
              <a:spcBef>
                <a:spcPts val="1000"/>
              </a:spcBef>
              <a:spcAft>
                <a:spcPts val="0"/>
              </a:spcAft>
              <a:buSzPts val="1800"/>
              <a:buAutoNum type="arabicPeriod"/>
            </a:pPr>
            <a:r>
              <a:rPr b="1" lang="en"/>
              <a:t>Third-party cookies</a:t>
            </a:r>
            <a:r>
              <a:rPr lang="en"/>
              <a:t> are created by domains other than the one you are visiting directly. </a:t>
            </a:r>
            <a:endParaRPr/>
          </a:p>
          <a:p>
            <a:pPr indent="-317500" lvl="1" marL="914400" rtl="0" algn="l">
              <a:spcBef>
                <a:spcPts val="0"/>
              </a:spcBef>
              <a:spcAft>
                <a:spcPts val="0"/>
              </a:spcAft>
              <a:buSzPts val="1400"/>
              <a:buAutoNum type="alphaLcPeriod"/>
            </a:pPr>
            <a:r>
              <a:rPr lang="en"/>
              <a:t>Used by data brokers and ad networks to gather behavioral data</a:t>
            </a:r>
            <a:endParaRPr/>
          </a:p>
          <a:p>
            <a:pPr indent="-317500" lvl="1" marL="914400" rtl="0" algn="l">
              <a:spcBef>
                <a:spcPts val="0"/>
              </a:spcBef>
              <a:spcAft>
                <a:spcPts val="0"/>
              </a:spcAft>
              <a:buSzPts val="1400"/>
              <a:buAutoNum type="alphaLcPeriod"/>
            </a:pPr>
            <a:r>
              <a:rPr lang="en"/>
              <a:t>Live chat popups</a:t>
            </a:r>
            <a:endParaRPr/>
          </a:p>
          <a:p>
            <a:pPr indent="-317500" lvl="1" marL="914400" rtl="0" algn="l">
              <a:spcBef>
                <a:spcPts val="0"/>
              </a:spcBef>
              <a:spcAft>
                <a:spcPts val="0"/>
              </a:spcAft>
              <a:buSzPts val="1400"/>
              <a:buAutoNum type="alphaLcPeriod"/>
            </a:pPr>
            <a:r>
              <a:rPr lang="en"/>
              <a:t>By Social media buttons embedded in the website</a:t>
            </a:r>
            <a:endParaRPr/>
          </a:p>
        </p:txBody>
      </p:sp>
      <p:sp>
        <p:nvSpPr>
          <p:cNvPr id="138" name="Google Shape;138;p25"/>
          <p:cNvSpPr txBox="1"/>
          <p:nvPr/>
        </p:nvSpPr>
        <p:spPr>
          <a:xfrm>
            <a:off x="0" y="4743300"/>
            <a:ext cx="892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https://clearcode.cc/blog/difference-between-first-party-third-party-cookies/#cookie-types</a:t>
            </a:r>
            <a:r>
              <a:rPr lang="en"/>
              <a:t>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Third Party Cookies</a:t>
            </a:r>
            <a:endParaRPr/>
          </a:p>
        </p:txBody>
      </p:sp>
      <p:sp>
        <p:nvSpPr>
          <p:cNvPr id="144" name="Google Shape;144;p26"/>
          <p:cNvSpPr txBox="1"/>
          <p:nvPr>
            <p:ph idx="1" type="body"/>
          </p:nvPr>
        </p:nvSpPr>
        <p:spPr>
          <a:xfrm>
            <a:off x="800100" y="1600200"/>
            <a:ext cx="7543800" cy="474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u="sng">
                <a:solidFill>
                  <a:schemeClr val="accent5"/>
                </a:solidFill>
                <a:hlinkClick r:id="rId3">
                  <a:extLst>
                    <a:ext uri="{A12FA001-AC4F-418D-AE19-62706E023703}">
                      <ahyp:hlinkClr val="tx"/>
                    </a:ext>
                  </a:extLst>
                </a:hlinkClick>
              </a:rPr>
              <a:t>video from WSJ</a:t>
            </a:r>
            <a:endParaRPr/>
          </a:p>
        </p:txBody>
      </p:sp>
      <p:sp>
        <p:nvSpPr>
          <p:cNvPr id="145" name="Google Shape;145;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6" name="Google Shape;146;p26">
            <a:hlinkClick r:id="rId4"/>
          </p:cNvPr>
          <p:cNvPicPr preferRelativeResize="0"/>
          <p:nvPr/>
        </p:nvPicPr>
        <p:blipFill>
          <a:blip r:embed="rId5">
            <a:alphaModFix/>
          </a:blip>
          <a:stretch>
            <a:fillRect/>
          </a:stretch>
        </p:blipFill>
        <p:spPr>
          <a:xfrm>
            <a:off x="2269050" y="2197200"/>
            <a:ext cx="4605901" cy="25978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7"/>
          <p:cNvSpPr/>
          <p:nvPr/>
        </p:nvSpPr>
        <p:spPr>
          <a:xfrm>
            <a:off x="200194" y="201225"/>
            <a:ext cx="6826200" cy="47403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68575" lIns="68575" spcFirstLastPara="1" rIns="68575" wrap="square" tIns="68575">
            <a:noAutofit/>
          </a:bodyPr>
          <a:lstStyle/>
          <a:p>
            <a:pPr indent="0" lvl="0" marL="0" rtl="0" algn="ctr">
              <a:spcBef>
                <a:spcPts val="0"/>
              </a:spcBef>
              <a:spcAft>
                <a:spcPts val="0"/>
              </a:spcAft>
              <a:buNone/>
            </a:pPr>
            <a:r>
              <a:rPr b="1" lang="en" sz="3000">
                <a:latin typeface="Roboto"/>
                <a:ea typeface="Roboto"/>
                <a:cs typeface="Roboto"/>
                <a:sym typeface="Roboto"/>
              </a:rPr>
              <a:t>Browser’s Local Storage / Cookies</a:t>
            </a:r>
            <a:endParaRPr b="1" sz="3000">
              <a:latin typeface="Roboto"/>
              <a:ea typeface="Roboto"/>
              <a:cs typeface="Roboto"/>
              <a:sym typeface="Roboto"/>
            </a:endParaRPr>
          </a:p>
        </p:txBody>
      </p:sp>
      <p:sp>
        <p:nvSpPr>
          <p:cNvPr id="153" name="Google Shape;153;p27"/>
          <p:cNvSpPr txBox="1"/>
          <p:nvPr>
            <p:ph idx="12" type="sldNum"/>
          </p:nvPr>
        </p:nvSpPr>
        <p:spPr>
          <a:xfrm>
            <a:off x="6354343" y="3497413"/>
            <a:ext cx="411600" cy="295200"/>
          </a:xfrm>
          <a:prstGeom prst="rect">
            <a:avLst/>
          </a:prstGeom>
        </p:spPr>
        <p:txBody>
          <a:bodyPr anchorCtr="0" anchor="ctr" bIns="91425" lIns="91425" spcFirstLastPara="1" rIns="91425" wrap="square" tIns="91425">
            <a:normAutofit fontScale="85000" lnSpcReduction="20000"/>
          </a:bodyPr>
          <a:lstStyle/>
          <a:p>
            <a:pPr indent="0" lvl="0" marL="0" rtl="0" algn="r">
              <a:spcBef>
                <a:spcPts val="0"/>
              </a:spcBef>
              <a:spcAft>
                <a:spcPts val="0"/>
              </a:spcAft>
              <a:buNone/>
            </a:pPr>
            <a:fld id="{00000000-1234-1234-1234-123412341234}" type="slidenum">
              <a:rPr lang="en"/>
              <a:t>‹#›</a:t>
            </a:fld>
            <a:endParaRPr/>
          </a:p>
        </p:txBody>
      </p:sp>
      <p:grpSp>
        <p:nvGrpSpPr>
          <p:cNvPr id="154" name="Google Shape;154;p27"/>
          <p:cNvGrpSpPr/>
          <p:nvPr/>
        </p:nvGrpSpPr>
        <p:grpSpPr>
          <a:xfrm>
            <a:off x="482238" y="1543263"/>
            <a:ext cx="2162333" cy="3226878"/>
            <a:chOff x="1118224" y="283725"/>
            <a:chExt cx="2090826" cy="4076400"/>
          </a:xfrm>
        </p:grpSpPr>
        <p:sp>
          <p:nvSpPr>
            <p:cNvPr id="155" name="Google Shape;155;p27"/>
            <p:cNvSpPr/>
            <p:nvPr/>
          </p:nvSpPr>
          <p:spPr>
            <a:xfrm>
              <a:off x="1178650" y="283725"/>
              <a:ext cx="2030400" cy="40764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7"/>
            <p:cNvSpPr/>
            <p:nvPr/>
          </p:nvSpPr>
          <p:spPr>
            <a:xfrm>
              <a:off x="1118224" y="341749"/>
              <a:ext cx="2048100" cy="2490600"/>
            </a:xfrm>
            <a:prstGeom prst="rect">
              <a:avLst/>
            </a:prstGeom>
            <a:solidFill>
              <a:srgbClr val="FFFFFF"/>
            </a:solidFill>
            <a:ln cap="flat" cmpd="sng" w="19050">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7"/>
            <p:cNvSpPr/>
            <p:nvPr/>
          </p:nvSpPr>
          <p:spPr>
            <a:xfrm>
              <a:off x="1234774" y="2017805"/>
              <a:ext cx="1815000" cy="60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1D7E74"/>
                  </a:solidFill>
                  <a:latin typeface="Roboto Medium"/>
                  <a:ea typeface="Roboto Medium"/>
                  <a:cs typeface="Roboto Medium"/>
                  <a:sym typeface="Roboto Medium"/>
                </a:rPr>
                <a:t>Information Services Website</a:t>
              </a:r>
              <a:endParaRPr sz="1200">
                <a:solidFill>
                  <a:srgbClr val="1D7E74"/>
                </a:solidFill>
                <a:latin typeface="Roboto Medium"/>
                <a:ea typeface="Roboto Medium"/>
                <a:cs typeface="Roboto Medium"/>
                <a:sym typeface="Roboto Medium"/>
              </a:endParaRPr>
            </a:p>
          </p:txBody>
        </p:sp>
        <p:sp>
          <p:nvSpPr>
            <p:cNvPr id="158" name="Google Shape;158;p27"/>
            <p:cNvSpPr/>
            <p:nvPr/>
          </p:nvSpPr>
          <p:spPr>
            <a:xfrm>
              <a:off x="1233850" y="470600"/>
              <a:ext cx="1815000" cy="67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1D7E74"/>
                  </a:solidFill>
                  <a:latin typeface="Roboto"/>
                  <a:ea typeface="Roboto"/>
                  <a:cs typeface="Roboto"/>
                  <a:sym typeface="Roboto"/>
                </a:rPr>
                <a:t>Google</a:t>
              </a:r>
              <a:endParaRPr sz="3000">
                <a:solidFill>
                  <a:srgbClr val="1D7E74"/>
                </a:solidFill>
                <a:latin typeface="Roboto Thin"/>
                <a:ea typeface="Roboto Thin"/>
                <a:cs typeface="Roboto Thin"/>
                <a:sym typeface="Roboto Thin"/>
              </a:endParaRPr>
            </a:p>
          </p:txBody>
        </p:sp>
        <p:sp>
          <p:nvSpPr>
            <p:cNvPr id="159" name="Google Shape;159;p27"/>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7"/>
            <p:cNvSpPr/>
            <p:nvPr/>
          </p:nvSpPr>
          <p:spPr>
            <a:xfrm>
              <a:off x="1118316" y="3172456"/>
              <a:ext cx="2030400" cy="60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FFFFFF"/>
                  </a:solidFill>
                  <a:latin typeface="Roboto"/>
                  <a:ea typeface="Roboto"/>
                  <a:cs typeface="Roboto"/>
                  <a:sym typeface="Roboto"/>
                </a:rPr>
                <a:t>  - Google-assigned user id </a:t>
              </a:r>
              <a:endParaRPr sz="1100">
                <a:solidFill>
                  <a:srgbClr val="FFFFFF"/>
                </a:solidFill>
                <a:latin typeface="Roboto"/>
                <a:ea typeface="Roboto"/>
                <a:cs typeface="Roboto"/>
                <a:sym typeface="Roboto"/>
              </a:endParaRPr>
            </a:p>
            <a:p>
              <a:pPr indent="0" lvl="0" marL="0" rtl="0" algn="l">
                <a:lnSpc>
                  <a:spcPct val="115000"/>
                </a:lnSpc>
                <a:spcBef>
                  <a:spcPts val="0"/>
                </a:spcBef>
                <a:spcAft>
                  <a:spcPts val="0"/>
                </a:spcAft>
                <a:buNone/>
              </a:pPr>
              <a:r>
                <a:rPr lang="en" sz="1100">
                  <a:solidFill>
                    <a:srgbClr val="FFFFFF"/>
                  </a:solidFill>
                  <a:latin typeface="Roboto"/>
                  <a:ea typeface="Roboto"/>
                  <a:cs typeface="Roboto"/>
                  <a:sym typeface="Roboto"/>
                </a:rPr>
                <a:t>  - Other metadata</a:t>
              </a:r>
              <a:endParaRPr sz="1100">
                <a:solidFill>
                  <a:srgbClr val="FFFFFF"/>
                </a:solidFill>
                <a:latin typeface="Roboto"/>
                <a:ea typeface="Roboto"/>
                <a:cs typeface="Roboto"/>
                <a:sym typeface="Roboto"/>
              </a:endParaRPr>
            </a:p>
          </p:txBody>
        </p:sp>
      </p:grpSp>
      <p:grpSp>
        <p:nvGrpSpPr>
          <p:cNvPr id="161" name="Google Shape;161;p27"/>
          <p:cNvGrpSpPr/>
          <p:nvPr/>
        </p:nvGrpSpPr>
        <p:grpSpPr>
          <a:xfrm>
            <a:off x="3938752" y="1543263"/>
            <a:ext cx="2162333" cy="3226878"/>
            <a:chOff x="1118224" y="283725"/>
            <a:chExt cx="2090826" cy="4076400"/>
          </a:xfrm>
        </p:grpSpPr>
        <p:sp>
          <p:nvSpPr>
            <p:cNvPr id="162" name="Google Shape;162;p27"/>
            <p:cNvSpPr/>
            <p:nvPr/>
          </p:nvSpPr>
          <p:spPr>
            <a:xfrm>
              <a:off x="1178650" y="283725"/>
              <a:ext cx="2030400" cy="40764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7"/>
            <p:cNvSpPr/>
            <p:nvPr/>
          </p:nvSpPr>
          <p:spPr>
            <a:xfrm>
              <a:off x="1118224" y="341749"/>
              <a:ext cx="2048100" cy="2490600"/>
            </a:xfrm>
            <a:prstGeom prst="rect">
              <a:avLst/>
            </a:prstGeom>
            <a:solidFill>
              <a:srgbClr val="FFFFFF"/>
            </a:solidFill>
            <a:ln cap="flat" cmpd="sng" w="19050">
              <a:solidFill>
                <a:srgbClr val="1D7E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7"/>
            <p:cNvSpPr/>
            <p:nvPr/>
          </p:nvSpPr>
          <p:spPr>
            <a:xfrm>
              <a:off x="1233923" y="1978336"/>
              <a:ext cx="1815000" cy="60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1D7E74"/>
                  </a:solidFill>
                  <a:latin typeface="Roboto Medium"/>
                  <a:ea typeface="Roboto Medium"/>
                  <a:cs typeface="Roboto Medium"/>
                  <a:sym typeface="Roboto Medium"/>
                </a:rPr>
                <a:t>Online shopping Website</a:t>
              </a:r>
              <a:endParaRPr sz="1200">
                <a:solidFill>
                  <a:srgbClr val="1D7E74"/>
                </a:solidFill>
                <a:latin typeface="Roboto Medium"/>
                <a:ea typeface="Roboto Medium"/>
                <a:cs typeface="Roboto Medium"/>
                <a:sym typeface="Roboto Medium"/>
              </a:endParaRPr>
            </a:p>
          </p:txBody>
        </p:sp>
        <p:sp>
          <p:nvSpPr>
            <p:cNvPr id="165" name="Google Shape;165;p27"/>
            <p:cNvSpPr/>
            <p:nvPr/>
          </p:nvSpPr>
          <p:spPr>
            <a:xfrm>
              <a:off x="1233850" y="470600"/>
              <a:ext cx="1815000" cy="67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1D7E74"/>
                  </a:solidFill>
                  <a:latin typeface="Roboto"/>
                  <a:ea typeface="Roboto"/>
                  <a:cs typeface="Roboto"/>
                  <a:sym typeface="Roboto"/>
                </a:rPr>
                <a:t>Amazon</a:t>
              </a:r>
              <a:endParaRPr sz="3000">
                <a:solidFill>
                  <a:srgbClr val="1D7E74"/>
                </a:solidFill>
                <a:latin typeface="Roboto Thin"/>
                <a:ea typeface="Roboto Thin"/>
                <a:cs typeface="Roboto Thin"/>
                <a:sym typeface="Roboto Thin"/>
              </a:endParaRPr>
            </a:p>
          </p:txBody>
        </p:sp>
        <p:sp>
          <p:nvSpPr>
            <p:cNvPr id="166" name="Google Shape;166;p27"/>
            <p:cNvSpPr/>
            <p:nvPr/>
          </p:nvSpPr>
          <p:spPr>
            <a:xfrm rot="5400000">
              <a:off x="1938871" y="2785391"/>
              <a:ext cx="389100" cy="278100"/>
            </a:xfrm>
            <a:prstGeom prst="rightArrow">
              <a:avLst>
                <a:gd fmla="val 34239" name="adj1"/>
                <a:gd fmla="val 57035" name="adj2"/>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7"/>
            <p:cNvSpPr/>
            <p:nvPr/>
          </p:nvSpPr>
          <p:spPr>
            <a:xfrm>
              <a:off x="1118308" y="3172455"/>
              <a:ext cx="2030400" cy="108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800"/>
                <a:buFont typeface="Arial"/>
                <a:buNone/>
              </a:pPr>
              <a:r>
                <a:rPr lang="en" sz="1100">
                  <a:solidFill>
                    <a:schemeClr val="lt1"/>
                  </a:solidFill>
                  <a:latin typeface="Roboto"/>
                  <a:ea typeface="Roboto"/>
                  <a:cs typeface="Roboto"/>
                  <a:sym typeface="Roboto"/>
                </a:rPr>
                <a:t>  - Amazon-assigned user id</a:t>
              </a:r>
              <a:endParaRPr sz="1100">
                <a:solidFill>
                  <a:schemeClr val="lt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800"/>
                <a:buFont typeface="Arial"/>
                <a:buNone/>
              </a:pPr>
              <a:r>
                <a:rPr lang="en" sz="1100">
                  <a:solidFill>
                    <a:schemeClr val="lt1"/>
                  </a:solidFill>
                  <a:latin typeface="Roboto"/>
                  <a:ea typeface="Roboto"/>
                  <a:cs typeface="Roboto"/>
                  <a:sym typeface="Roboto"/>
                </a:rPr>
                <a:t>  - Other metadata</a:t>
              </a:r>
              <a:endParaRPr sz="1100">
                <a:solidFill>
                  <a:schemeClr val="lt1"/>
                </a:solidFill>
                <a:latin typeface="Roboto"/>
                <a:ea typeface="Roboto"/>
                <a:cs typeface="Roboto"/>
                <a:sym typeface="Roboto"/>
              </a:endParaRPr>
            </a:p>
          </p:txBody>
        </p:sp>
      </p:grpSp>
      <p:grpSp>
        <p:nvGrpSpPr>
          <p:cNvPr id="168" name="Google Shape;168;p27"/>
          <p:cNvGrpSpPr/>
          <p:nvPr/>
        </p:nvGrpSpPr>
        <p:grpSpPr>
          <a:xfrm>
            <a:off x="2644552" y="2048288"/>
            <a:ext cx="1294200" cy="1053450"/>
            <a:chOff x="3526070" y="2731050"/>
            <a:chExt cx="1725600" cy="1404600"/>
          </a:xfrm>
        </p:grpSpPr>
        <p:cxnSp>
          <p:nvCxnSpPr>
            <p:cNvPr id="169" name="Google Shape;169;p27"/>
            <p:cNvCxnSpPr>
              <a:endCxn id="163" idx="1"/>
            </p:cNvCxnSpPr>
            <p:nvPr/>
          </p:nvCxnSpPr>
          <p:spPr>
            <a:xfrm>
              <a:off x="3526070" y="3433299"/>
              <a:ext cx="1725600" cy="0"/>
            </a:xfrm>
            <a:prstGeom prst="straightConnector1">
              <a:avLst/>
            </a:prstGeom>
            <a:noFill/>
            <a:ln cap="flat" cmpd="sng" w="38100">
              <a:solidFill>
                <a:schemeClr val="dk2"/>
              </a:solidFill>
              <a:prstDash val="lgDash"/>
              <a:round/>
              <a:headEnd len="med" w="med" type="none"/>
              <a:tailEnd len="med" w="med" type="none"/>
            </a:ln>
          </p:spPr>
        </p:cxnSp>
        <p:sp>
          <p:nvSpPr>
            <p:cNvPr id="170" name="Google Shape;170;p27"/>
            <p:cNvSpPr txBox="1"/>
            <p:nvPr/>
          </p:nvSpPr>
          <p:spPr>
            <a:xfrm>
              <a:off x="3971213" y="2731050"/>
              <a:ext cx="835200" cy="14046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6000">
                  <a:solidFill>
                    <a:srgbClr val="990000"/>
                  </a:solidFill>
                  <a:latin typeface="Roboto"/>
                  <a:ea typeface="Roboto"/>
                  <a:cs typeface="Roboto"/>
                  <a:sym typeface="Roboto"/>
                </a:rPr>
                <a:t>X</a:t>
              </a:r>
              <a:endParaRPr b="1" sz="6000">
                <a:solidFill>
                  <a:srgbClr val="990000"/>
                </a:solidFill>
                <a:latin typeface="Roboto"/>
                <a:ea typeface="Roboto"/>
                <a:cs typeface="Roboto"/>
                <a:sym typeface="Roboto"/>
              </a:endParaRPr>
            </a:p>
          </p:txBody>
        </p:sp>
      </p:grpSp>
      <p:grpSp>
        <p:nvGrpSpPr>
          <p:cNvPr id="171" name="Google Shape;171;p27"/>
          <p:cNvGrpSpPr/>
          <p:nvPr/>
        </p:nvGrpSpPr>
        <p:grpSpPr>
          <a:xfrm>
            <a:off x="513506" y="-528094"/>
            <a:ext cx="9206747" cy="5248462"/>
            <a:chOff x="513506" y="-528094"/>
            <a:chExt cx="9206747" cy="5248462"/>
          </a:xfrm>
        </p:grpSpPr>
        <p:grpSp>
          <p:nvGrpSpPr>
            <p:cNvPr id="172" name="Google Shape;172;p27"/>
            <p:cNvGrpSpPr/>
            <p:nvPr/>
          </p:nvGrpSpPr>
          <p:grpSpPr>
            <a:xfrm>
              <a:off x="513506" y="4352644"/>
              <a:ext cx="5556206" cy="367725"/>
              <a:chOff x="684675" y="5651125"/>
              <a:chExt cx="7408275" cy="490300"/>
            </a:xfrm>
          </p:grpSpPr>
          <p:sp>
            <p:nvSpPr>
              <p:cNvPr id="173" name="Google Shape;173;p27"/>
              <p:cNvSpPr/>
              <p:nvPr/>
            </p:nvSpPr>
            <p:spPr>
              <a:xfrm>
                <a:off x="684675" y="5651125"/>
                <a:ext cx="2799600" cy="460200"/>
              </a:xfrm>
              <a:prstGeom prst="rect">
                <a:avLst/>
              </a:prstGeom>
              <a:solidFill>
                <a:srgbClr val="F5F2F0">
                  <a:alpha val="48440"/>
                </a:srgbClr>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FFFFFF"/>
                    </a:solidFill>
                    <a:latin typeface="Roboto"/>
                    <a:ea typeface="Roboto"/>
                    <a:cs typeface="Roboto"/>
                    <a:sym typeface="Roboto"/>
                  </a:rPr>
                  <a:t> - Third Party user id</a:t>
                </a:r>
                <a:endParaRPr b="1" sz="1100">
                  <a:solidFill>
                    <a:srgbClr val="FFFFFF"/>
                  </a:solidFill>
                  <a:latin typeface="Roboto"/>
                  <a:ea typeface="Roboto"/>
                  <a:cs typeface="Roboto"/>
                  <a:sym typeface="Roboto"/>
                </a:endParaRPr>
              </a:p>
            </p:txBody>
          </p:sp>
          <p:sp>
            <p:nvSpPr>
              <p:cNvPr id="174" name="Google Shape;174;p27"/>
              <p:cNvSpPr/>
              <p:nvPr/>
            </p:nvSpPr>
            <p:spPr>
              <a:xfrm>
                <a:off x="5293350" y="5681225"/>
                <a:ext cx="2799600" cy="460200"/>
              </a:xfrm>
              <a:prstGeom prst="rect">
                <a:avLst/>
              </a:prstGeom>
              <a:solidFill>
                <a:srgbClr val="FFFFFF">
                  <a:alpha val="51510"/>
                </a:srgbClr>
              </a:solid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FFFFFF"/>
                    </a:solidFill>
                    <a:latin typeface="Roboto"/>
                    <a:ea typeface="Roboto"/>
                    <a:cs typeface="Roboto"/>
                    <a:sym typeface="Roboto"/>
                  </a:rPr>
                  <a:t> - Third Party user id</a:t>
                </a:r>
                <a:endParaRPr b="1" sz="1100">
                  <a:solidFill>
                    <a:srgbClr val="FFFFFF"/>
                  </a:solidFill>
                  <a:latin typeface="Roboto"/>
                  <a:ea typeface="Roboto"/>
                  <a:cs typeface="Roboto"/>
                  <a:sym typeface="Roboto"/>
                </a:endParaRPr>
              </a:p>
            </p:txBody>
          </p:sp>
        </p:grpSp>
        <p:grpSp>
          <p:nvGrpSpPr>
            <p:cNvPr id="175" name="Google Shape;175;p27"/>
            <p:cNvGrpSpPr/>
            <p:nvPr/>
          </p:nvGrpSpPr>
          <p:grpSpPr>
            <a:xfrm>
              <a:off x="785200" y="-528094"/>
              <a:ext cx="8935053" cy="2970756"/>
              <a:chOff x="785200" y="-528094"/>
              <a:chExt cx="8935053" cy="2970756"/>
            </a:xfrm>
          </p:grpSpPr>
          <p:sp>
            <p:nvSpPr>
              <p:cNvPr id="176" name="Google Shape;176;p27"/>
              <p:cNvSpPr/>
              <p:nvPr/>
            </p:nvSpPr>
            <p:spPr>
              <a:xfrm>
                <a:off x="785200" y="1350150"/>
                <a:ext cx="1556400" cy="42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Banner (Ad)</a:t>
                </a:r>
                <a:endParaRPr b="1"/>
              </a:p>
            </p:txBody>
          </p:sp>
          <p:grpSp>
            <p:nvGrpSpPr>
              <p:cNvPr id="177" name="Google Shape;177;p27"/>
              <p:cNvGrpSpPr/>
              <p:nvPr/>
            </p:nvGrpSpPr>
            <p:grpSpPr>
              <a:xfrm>
                <a:off x="1563499" y="-528094"/>
                <a:ext cx="8156755" cy="2970756"/>
                <a:chOff x="1932265" y="-704125"/>
                <a:chExt cx="10875673" cy="3961008"/>
              </a:xfrm>
            </p:grpSpPr>
            <p:sp>
              <p:nvSpPr>
                <p:cNvPr id="178" name="Google Shape;178;p27"/>
                <p:cNvSpPr/>
                <p:nvPr/>
              </p:nvSpPr>
              <p:spPr>
                <a:xfrm>
                  <a:off x="8684174" y="-704125"/>
                  <a:ext cx="4123764" cy="3961008"/>
                </a:xfrm>
                <a:prstGeom prst="cloud">
                  <a:avLst/>
                </a:prstGeom>
                <a:solidFill>
                  <a:srgbClr val="1D7E74"/>
                </a:solidFill>
                <a:ln cap="flat" cmpd="sng" w="9525">
                  <a:solidFill>
                    <a:schemeClr val="dk2"/>
                  </a:solidFill>
                  <a:prstDash val="solid"/>
                  <a:round/>
                  <a:headEnd len="sm" w="sm" type="none"/>
                  <a:tailEnd len="sm" w="sm" type="none"/>
                </a:ln>
              </p:spPr>
              <p:txBody>
                <a:bodyPr anchorCtr="0" anchor="ctr" bIns="68575" lIns="68575" spcFirstLastPara="1" rIns="68575" wrap="square" tIns="68575">
                  <a:noAutofit/>
                </a:bodyPr>
                <a:lstStyle/>
                <a:p>
                  <a:pPr indent="0" lvl="0" marL="0" rtl="0" algn="ctr">
                    <a:spcBef>
                      <a:spcPts val="0"/>
                    </a:spcBef>
                    <a:spcAft>
                      <a:spcPts val="0"/>
                    </a:spcAft>
                    <a:buNone/>
                  </a:pPr>
                  <a:r>
                    <a:rPr b="1" lang="en" sz="3000">
                      <a:solidFill>
                        <a:srgbClr val="FFFFFF"/>
                      </a:solidFill>
                      <a:latin typeface="Roboto"/>
                      <a:ea typeface="Roboto"/>
                      <a:cs typeface="Roboto"/>
                      <a:sym typeface="Roboto"/>
                    </a:rPr>
                    <a:t>Tracking Company</a:t>
                  </a:r>
                  <a:endParaRPr b="1" sz="3000">
                    <a:solidFill>
                      <a:srgbClr val="FFFFFF"/>
                    </a:solidFill>
                    <a:latin typeface="Roboto"/>
                    <a:ea typeface="Roboto"/>
                    <a:cs typeface="Roboto"/>
                    <a:sym typeface="Roboto"/>
                  </a:endParaRPr>
                </a:p>
                <a:p>
                  <a:pPr indent="0" lvl="0" marL="0" rtl="0" algn="ctr">
                    <a:spcBef>
                      <a:spcPts val="0"/>
                    </a:spcBef>
                    <a:spcAft>
                      <a:spcPts val="0"/>
                    </a:spcAft>
                    <a:buClr>
                      <a:schemeClr val="dk1"/>
                    </a:buClr>
                    <a:buSzPts val="800"/>
                    <a:buFont typeface="Arial"/>
                    <a:buNone/>
                  </a:pPr>
                  <a:r>
                    <a:rPr lang="en" sz="1800">
                      <a:solidFill>
                        <a:srgbClr val="FFFFFF"/>
                      </a:solidFill>
                      <a:latin typeface="Roboto"/>
                      <a:ea typeface="Roboto"/>
                      <a:cs typeface="Roboto"/>
                      <a:sym typeface="Roboto"/>
                    </a:rPr>
                    <a:t>Third Party Cookies</a:t>
                  </a:r>
                  <a:endParaRPr sz="1800">
                    <a:solidFill>
                      <a:srgbClr val="FFFFFF"/>
                    </a:solidFill>
                    <a:latin typeface="Roboto"/>
                    <a:ea typeface="Roboto"/>
                    <a:cs typeface="Roboto"/>
                    <a:sym typeface="Roboto"/>
                  </a:endParaRPr>
                </a:p>
              </p:txBody>
            </p:sp>
            <p:cxnSp>
              <p:nvCxnSpPr>
                <p:cNvPr id="179" name="Google Shape;179;p27"/>
                <p:cNvCxnSpPr>
                  <a:stCxn id="178" idx="2"/>
                  <a:endCxn id="176" idx="0"/>
                </p:cNvCxnSpPr>
                <p:nvPr/>
              </p:nvCxnSpPr>
              <p:spPr>
                <a:xfrm flipH="1">
                  <a:off x="1932265" y="1276379"/>
                  <a:ext cx="6764700" cy="523800"/>
                </a:xfrm>
                <a:prstGeom prst="curvedConnector2">
                  <a:avLst/>
                </a:prstGeom>
                <a:noFill/>
                <a:ln cap="flat" cmpd="sng" w="38100">
                  <a:solidFill>
                    <a:schemeClr val="dk2"/>
                  </a:solidFill>
                  <a:prstDash val="solid"/>
                  <a:round/>
                  <a:headEnd len="med" w="med" type="triangle"/>
                  <a:tailEnd len="med" w="med" type="triangle"/>
                </a:ln>
              </p:spPr>
            </p:cxnSp>
            <p:cxnSp>
              <p:nvCxnSpPr>
                <p:cNvPr id="180" name="Google Shape;180;p27"/>
                <p:cNvCxnSpPr>
                  <a:stCxn id="178" idx="2"/>
                  <a:endCxn id="181" idx="0"/>
                </p:cNvCxnSpPr>
                <p:nvPr/>
              </p:nvCxnSpPr>
              <p:spPr>
                <a:xfrm flipH="1">
                  <a:off x="6540865" y="1276379"/>
                  <a:ext cx="2156100" cy="523800"/>
                </a:xfrm>
                <a:prstGeom prst="curvedConnector2">
                  <a:avLst/>
                </a:prstGeom>
                <a:noFill/>
                <a:ln cap="flat" cmpd="sng" w="38100">
                  <a:solidFill>
                    <a:schemeClr val="dk2"/>
                  </a:solidFill>
                  <a:prstDash val="solid"/>
                  <a:round/>
                  <a:headEnd len="med" w="med" type="triangle"/>
                  <a:tailEnd len="med" w="med" type="triangle"/>
                </a:ln>
              </p:spPr>
            </p:cxnSp>
          </p:grpSp>
          <p:sp>
            <p:nvSpPr>
              <p:cNvPr id="181" name="Google Shape;181;p27"/>
              <p:cNvSpPr/>
              <p:nvPr/>
            </p:nvSpPr>
            <p:spPr>
              <a:xfrm>
                <a:off x="4241713" y="1350150"/>
                <a:ext cx="1556400" cy="42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Banner (Ad)</a:t>
                </a:r>
                <a:endParaRPr b="1"/>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
                                        <p:tgtEl>
                                          <p:spTgt spid="1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
                                        <p:tgtEl>
                                          <p:spTgt spid="1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 effort to move away from third party cookies...</a:t>
            </a:r>
            <a:endParaRPr/>
          </a:p>
        </p:txBody>
      </p:sp>
      <p:sp>
        <p:nvSpPr>
          <p:cNvPr id="187" name="Google Shape;187;p28"/>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Safari and Firefox at various stages of banning third-party cookies</a:t>
            </a:r>
            <a:endParaRPr sz="1600"/>
          </a:p>
          <a:p>
            <a:pPr indent="-330200" lvl="0" marL="457200" rtl="0" algn="l">
              <a:spcBef>
                <a:spcPts val="1000"/>
              </a:spcBef>
              <a:spcAft>
                <a:spcPts val="0"/>
              </a:spcAft>
              <a:buSzPts val="1600"/>
              <a:buChar char="●"/>
            </a:pPr>
            <a:r>
              <a:rPr lang="en" sz="1600"/>
              <a:t>Google was planning to remove a widely used tracking technology from its Chrome web browser – despite complaints from rivals that rely on it to target ads at individuals.</a:t>
            </a:r>
            <a:endParaRPr sz="1600"/>
          </a:p>
          <a:p>
            <a:pPr indent="0" lvl="0" marL="0" rtl="0" algn="l">
              <a:spcBef>
                <a:spcPts val="1000"/>
              </a:spcBef>
              <a:spcAft>
                <a:spcPts val="0"/>
              </a:spcAft>
              <a:buNone/>
            </a:pPr>
            <a:r>
              <a:rPr lang="en" sz="1600"/>
              <a:t>“Google cited positive test results for a technology that analyzes users’ browsing habits on their own devices, without sending sensitive data to central servers, and said it expects to open outside testing of ad buys using the technology in the second quarter.”</a:t>
            </a:r>
            <a:endParaRPr sz="1600"/>
          </a:p>
          <a:p>
            <a:pPr indent="-330200" lvl="0" marL="457200" rtl="0" algn="l">
              <a:spcBef>
                <a:spcPts val="1000"/>
              </a:spcBef>
              <a:spcAft>
                <a:spcPts val="0"/>
              </a:spcAft>
              <a:buSzPts val="1600"/>
              <a:buChar char="●"/>
            </a:pPr>
            <a:r>
              <a:rPr lang="en" sz="1600"/>
              <a:t>Keeps pushing back the date for sunsetting cookies</a:t>
            </a:r>
            <a:endParaRPr sz="1600"/>
          </a:p>
          <a:p>
            <a:pPr indent="-330200" lvl="0" marL="457200" rtl="0" algn="l">
              <a:spcBef>
                <a:spcPts val="0"/>
              </a:spcBef>
              <a:spcAft>
                <a:spcPts val="0"/>
              </a:spcAft>
              <a:buSzPts val="1600"/>
              <a:buChar char="●"/>
            </a:pPr>
            <a:r>
              <a:rPr lang="en" sz="1600"/>
              <a:t>Unclear that new tracking technologies will be any better</a:t>
            </a:r>
            <a:endParaRPr sz="1600"/>
          </a:p>
        </p:txBody>
      </p:sp>
      <p:sp>
        <p:nvSpPr>
          <p:cNvPr id="188" name="Google Shape;188;p28"/>
          <p:cNvSpPr txBox="1"/>
          <p:nvPr/>
        </p:nvSpPr>
        <p:spPr>
          <a:xfrm>
            <a:off x="0" y="4743300"/>
            <a:ext cx="894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https://www.wsj.com/articles/google-progresses-plan-to-remove-third-party-cookies-11611581604</a:t>
            </a:r>
            <a:r>
              <a:rPr lang="en"/>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xEl>
                                              <p:pRg end="0" st="0"/>
                                            </p:txEl>
                                          </p:spTgt>
                                        </p:tgtEl>
                                        <p:attrNameLst>
                                          <p:attrName>style.visibility</p:attrName>
                                        </p:attrNameLst>
                                      </p:cBhvr>
                                      <p:to>
                                        <p:strVal val="visible"/>
                                      </p:to>
                                    </p:set>
                                    <p:animEffect filter="fade" transition="in">
                                      <p:cBhvr>
                                        <p:cTn dur="1"/>
                                        <p:tgtEl>
                                          <p:spTgt spid="18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xEl>
                                              <p:pRg end="1" st="1"/>
                                            </p:txEl>
                                          </p:spTgt>
                                        </p:tgtEl>
                                        <p:attrNameLst>
                                          <p:attrName>style.visibility</p:attrName>
                                        </p:attrNameLst>
                                      </p:cBhvr>
                                      <p:to>
                                        <p:strVal val="visible"/>
                                      </p:to>
                                    </p:set>
                                    <p:animEffect filter="fade" transition="in">
                                      <p:cBhvr>
                                        <p:cTn dur="1"/>
                                        <p:tgtEl>
                                          <p:spTgt spid="18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xEl>
                                              <p:pRg end="2" st="2"/>
                                            </p:txEl>
                                          </p:spTgt>
                                        </p:tgtEl>
                                        <p:attrNameLst>
                                          <p:attrName>style.visibility</p:attrName>
                                        </p:attrNameLst>
                                      </p:cBhvr>
                                      <p:to>
                                        <p:strVal val="visible"/>
                                      </p:to>
                                    </p:set>
                                    <p:animEffect filter="fade" transition="in">
                                      <p:cBhvr>
                                        <p:cTn dur="1"/>
                                        <p:tgtEl>
                                          <p:spTgt spid="18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xEl>
                                              <p:pRg end="3" st="3"/>
                                            </p:txEl>
                                          </p:spTgt>
                                        </p:tgtEl>
                                        <p:attrNameLst>
                                          <p:attrName>style.visibility</p:attrName>
                                        </p:attrNameLst>
                                      </p:cBhvr>
                                      <p:to>
                                        <p:strVal val="visible"/>
                                      </p:to>
                                    </p:set>
                                    <p:animEffect filter="fade" transition="in">
                                      <p:cBhvr>
                                        <p:cTn dur="1"/>
                                        <p:tgtEl>
                                          <p:spTgt spid="18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xEl>
                                              <p:pRg end="4" st="4"/>
                                            </p:txEl>
                                          </p:spTgt>
                                        </p:tgtEl>
                                        <p:attrNameLst>
                                          <p:attrName>style.visibility</p:attrName>
                                        </p:attrNameLst>
                                      </p:cBhvr>
                                      <p:to>
                                        <p:strVal val="visible"/>
                                      </p:to>
                                    </p:set>
                                    <p:animEffect filter="fade" transition="in">
                                      <p:cBhvr>
                                        <p:cTn dur="1"/>
                                        <p:tgtEl>
                                          <p:spTgt spid="18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Bottom Line</a:t>
            </a:r>
            <a:endParaRPr/>
          </a:p>
        </p:txBody>
      </p:sp>
      <p:sp>
        <p:nvSpPr>
          <p:cNvPr id="194" name="Google Shape;194;p29"/>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Clr>
                <a:schemeClr val="dk1"/>
              </a:buClr>
              <a:buSzPts val="1100"/>
              <a:buFont typeface="Arial"/>
              <a:buNone/>
            </a:pPr>
            <a:r>
              <a:rPr lang="en" sz="2100"/>
              <a:t>“</a:t>
            </a:r>
            <a:r>
              <a:rPr lang="en" sz="2100"/>
              <a:t>The debate over third-party cookies underscores a dilemma when it comes to regulating big tech companies: Protecting user privacy and promoting online competition can sometimes be at odds because one of tech’s most popular business models is targeting advertising at individuals based on their online behavior.”</a:t>
            </a:r>
            <a:endParaRPr sz="2100"/>
          </a:p>
        </p:txBody>
      </p:sp>
      <p:sp>
        <p:nvSpPr>
          <p:cNvPr id="195" name="Google Shape;195;p29"/>
          <p:cNvSpPr txBox="1"/>
          <p:nvPr/>
        </p:nvSpPr>
        <p:spPr>
          <a:xfrm>
            <a:off x="0" y="4743300"/>
            <a:ext cx="894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https://www.wsj.com/articles/google-progresses-plan-to-remove-third-party-cookies-11611581604</a:t>
            </a:r>
            <a:r>
              <a:rPr lang="en"/>
              <a: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201" name="Google Shape;201;p30"/>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B7B7B7"/>
              </a:buClr>
              <a:buSzPts val="1800"/>
              <a:buFont typeface="Montserrat"/>
              <a:buAutoNum type="arabicPeriod"/>
            </a:pPr>
            <a:r>
              <a:rPr lang="en">
                <a:solidFill>
                  <a:srgbClr val="B7B7B7"/>
                </a:solidFill>
              </a:rPr>
              <a:t>What is a web browser and how does it work?</a:t>
            </a:r>
            <a:endParaRPr>
              <a:solidFill>
                <a:srgbClr val="B7B7B7"/>
              </a:solidFill>
            </a:endParaRPr>
          </a:p>
          <a:p>
            <a:pPr indent="-342900" lvl="0" marL="457200" rtl="0" algn="l">
              <a:spcBef>
                <a:spcPts val="1000"/>
              </a:spcBef>
              <a:spcAft>
                <a:spcPts val="0"/>
              </a:spcAft>
              <a:buClr>
                <a:srgbClr val="B7B7B7"/>
              </a:buClr>
              <a:buSzPts val="1800"/>
              <a:buFont typeface="Montserrat"/>
              <a:buAutoNum type="arabicPeriod"/>
            </a:pPr>
            <a:r>
              <a:rPr lang="en">
                <a:solidFill>
                  <a:srgbClr val="B7B7B7"/>
                </a:solidFill>
              </a:rPr>
              <a:t>Activity 1: Examining Browser ↔ Server Communication</a:t>
            </a:r>
            <a:endParaRPr>
              <a:solidFill>
                <a:srgbClr val="B7B7B7"/>
              </a:solidFill>
            </a:endParaRPr>
          </a:p>
          <a:p>
            <a:pPr indent="-342900" lvl="0" marL="457200" rtl="0" algn="l">
              <a:spcBef>
                <a:spcPts val="1000"/>
              </a:spcBef>
              <a:spcAft>
                <a:spcPts val="0"/>
              </a:spcAft>
              <a:buClr>
                <a:srgbClr val="B7B7B7"/>
              </a:buClr>
              <a:buSzPts val="1800"/>
              <a:buFont typeface="Montserrat"/>
              <a:buAutoNum type="arabicPeriod"/>
            </a:pPr>
            <a:r>
              <a:rPr lang="en">
                <a:solidFill>
                  <a:srgbClr val="B7B7B7"/>
                </a:solidFill>
              </a:rPr>
              <a:t>What are cookies?</a:t>
            </a:r>
            <a:endParaRPr>
              <a:solidFill>
                <a:srgbClr val="B7B7B7"/>
              </a:solidFill>
            </a:endParaRPr>
          </a:p>
          <a:p>
            <a:pPr indent="-342900" lvl="0" marL="457200" rtl="0" algn="l">
              <a:spcBef>
                <a:spcPts val="1000"/>
              </a:spcBef>
              <a:spcAft>
                <a:spcPts val="1000"/>
              </a:spcAft>
              <a:buClr>
                <a:schemeClr val="accent1"/>
              </a:buClr>
              <a:buSzPts val="1800"/>
              <a:buFont typeface="Montserrat"/>
              <a:buAutoNum type="arabicPeriod"/>
            </a:pPr>
            <a:r>
              <a:rPr b="1" lang="en">
                <a:solidFill>
                  <a:schemeClr val="accent1"/>
                </a:solidFill>
              </a:rPr>
              <a:t>Activity 2: what do platforms know about YOU?</a:t>
            </a:r>
            <a:endParaRPr b="1">
              <a:solidFill>
                <a:schemeClr val="accen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Activity 2: what do platforms know about YOU?</a:t>
            </a:r>
            <a:endParaRPr/>
          </a:p>
        </p:txBody>
      </p:sp>
      <p:sp>
        <p:nvSpPr>
          <p:cNvPr id="207" name="Google Shape;207;p31"/>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Now that we know one of the mechanisms through which </a:t>
            </a:r>
            <a:r>
              <a:rPr lang="en"/>
              <a:t>data</a:t>
            </a:r>
            <a:r>
              <a:rPr lang="en"/>
              <a:t> are collected, </a:t>
            </a:r>
            <a:r>
              <a:rPr lang="en" u="sng">
                <a:solidFill>
                  <a:schemeClr val="hlink"/>
                </a:solidFill>
                <a:hlinkClick r:id="rId3"/>
              </a:rPr>
              <a:t>do an activity</a:t>
            </a:r>
            <a:r>
              <a:rPr lang="en"/>
              <a:t> – to see if we can figure out:</a:t>
            </a:r>
            <a:endParaRPr/>
          </a:p>
          <a:p>
            <a:pPr indent="-342900" lvl="0" marL="457200" rtl="0" algn="l">
              <a:spcBef>
                <a:spcPts val="1000"/>
              </a:spcBef>
              <a:spcAft>
                <a:spcPts val="0"/>
              </a:spcAft>
              <a:buSzPts val="1800"/>
              <a:buFont typeface="Montserrat"/>
              <a:buAutoNum type="arabicPeriod"/>
            </a:pPr>
            <a:r>
              <a:rPr lang="en"/>
              <a:t>What data a platform has collected about you, and</a:t>
            </a:r>
            <a:endParaRPr/>
          </a:p>
          <a:p>
            <a:pPr indent="-342900" lvl="0" marL="457200" rtl="0" algn="l">
              <a:spcBef>
                <a:spcPts val="1000"/>
              </a:spcBef>
              <a:spcAft>
                <a:spcPts val="1000"/>
              </a:spcAft>
              <a:buSzPts val="1800"/>
              <a:buFont typeface="Montserrat"/>
              <a:buAutoNum type="arabicPeriod"/>
            </a:pPr>
            <a:r>
              <a:rPr lang="en"/>
              <a:t>How that data is used to assign you into various marketing categories (and whether those categories are accurate).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Announcements</a:t>
            </a:r>
            <a:endParaRPr/>
          </a:p>
        </p:txBody>
      </p:sp>
      <p:sp>
        <p:nvSpPr>
          <p:cNvPr id="61" name="Google Shape;61;p14"/>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Montserrat"/>
              <a:buAutoNum type="arabicPeriod"/>
            </a:pPr>
            <a:r>
              <a:rPr lang="en" u="sng">
                <a:solidFill>
                  <a:schemeClr val="hlink"/>
                </a:solidFill>
                <a:hlinkClick r:id="rId3"/>
              </a:rPr>
              <a:t>Tutorial 1</a:t>
            </a:r>
            <a:r>
              <a:rPr lang="en"/>
              <a:t> – submit to the Moodle by the end of class.</a:t>
            </a:r>
            <a:endParaRPr/>
          </a:p>
          <a:p>
            <a:pPr indent="-342900" lvl="0" marL="457200" rtl="0" algn="l">
              <a:spcBef>
                <a:spcPts val="1000"/>
              </a:spcBef>
              <a:spcAft>
                <a:spcPts val="0"/>
              </a:spcAft>
              <a:buSzPts val="1800"/>
              <a:buFont typeface="Montserrat"/>
              <a:buAutoNum type="arabicPeriod"/>
            </a:pPr>
            <a:r>
              <a:rPr lang="en" u="sng">
                <a:solidFill>
                  <a:schemeClr val="hlink"/>
                </a:solidFill>
                <a:hlinkClick r:id="rId4"/>
              </a:rPr>
              <a:t>HW1</a:t>
            </a:r>
            <a:r>
              <a:rPr lang="en"/>
              <a:t> posted – due Monday at midnight (1/23)</a:t>
            </a:r>
            <a:endParaRPr/>
          </a:p>
          <a:p>
            <a:pPr indent="-342900" lvl="0" marL="457200" rtl="0" algn="l">
              <a:spcBef>
                <a:spcPts val="1000"/>
              </a:spcBef>
              <a:spcAft>
                <a:spcPts val="0"/>
              </a:spcAft>
              <a:buSzPts val="1800"/>
              <a:buFont typeface="Montserrat"/>
              <a:buAutoNum type="arabicPeriod"/>
            </a:pPr>
            <a:r>
              <a:rPr lang="en"/>
              <a:t>Sign up for the </a:t>
            </a:r>
            <a:r>
              <a:rPr lang="en" u="sng">
                <a:solidFill>
                  <a:schemeClr val="hlink"/>
                </a:solidFill>
                <a:hlinkClick r:id="rId5"/>
              </a:rPr>
              <a:t>CSCI 185 Discord</a:t>
            </a:r>
            <a:r>
              <a:rPr lang="en"/>
              <a:t>!</a:t>
            </a:r>
            <a:endParaRPr/>
          </a:p>
          <a:p>
            <a:pPr indent="-342900" lvl="0" marL="457200" rtl="0" algn="l">
              <a:spcBef>
                <a:spcPts val="1000"/>
              </a:spcBef>
              <a:spcAft>
                <a:spcPts val="1000"/>
              </a:spcAft>
              <a:buSzPts val="1800"/>
              <a:buFont typeface="Montserrat"/>
              <a:buAutoNum type="arabicPeriod"/>
            </a:pPr>
            <a:r>
              <a:rPr lang="en"/>
              <a:t>Next Wednesday – we will begin installing our code editor (VS Code) and building our first web pages. I will post assigned readings before the end of the day today.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11" name="Shape 211"/>
        <p:cNvGrpSpPr/>
        <p:nvPr/>
      </p:nvGrpSpPr>
      <p:grpSpPr>
        <a:xfrm>
          <a:off x="0" y="0"/>
          <a:ext cx="0" cy="0"/>
          <a:chOff x="0" y="0"/>
          <a:chExt cx="0" cy="0"/>
        </a:xfrm>
      </p:grpSpPr>
      <p:sp>
        <p:nvSpPr>
          <p:cNvPr id="212" name="Google Shape;212;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Mission &amp; Revenue of SM Companies, 2019</a:t>
            </a:r>
            <a:endParaRPr/>
          </a:p>
        </p:txBody>
      </p:sp>
      <p:sp>
        <p:nvSpPr>
          <p:cNvPr id="213" name="Google Shape;213;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214" name="Google Shape;214;p32"/>
          <p:cNvGraphicFramePr/>
          <p:nvPr/>
        </p:nvGraphicFramePr>
        <p:xfrm>
          <a:off x="777240" y="1357200"/>
          <a:ext cx="3000000" cy="3000000"/>
        </p:xfrm>
        <a:graphic>
          <a:graphicData uri="http://schemas.openxmlformats.org/drawingml/2006/table">
            <a:tbl>
              <a:tblPr>
                <a:noFill/>
                <a:tableStyleId>{B84EF19C-C67D-4D89-A927-69BCF47F910B}</a:tableStyleId>
              </a:tblPr>
              <a:tblGrid>
                <a:gridCol w="1271650"/>
                <a:gridCol w="5142525"/>
                <a:gridCol w="1289825"/>
              </a:tblGrid>
              <a:tr h="719925">
                <a:tc>
                  <a:txBody>
                    <a:bodyPr/>
                    <a:lstStyle/>
                    <a:p>
                      <a:pPr indent="0" lvl="0" marL="0" rtl="0" algn="l">
                        <a:spcBef>
                          <a:spcPts val="0"/>
                        </a:spcBef>
                        <a:spcAft>
                          <a:spcPts val="0"/>
                        </a:spcAft>
                        <a:buNone/>
                      </a:pPr>
                      <a:r>
                        <a:t/>
                      </a:r>
                      <a:endParaRPr>
                        <a:solidFill>
                          <a:srgbClr val="666666"/>
                        </a:solidFill>
                      </a:endParaRPr>
                    </a:p>
                  </a:txBody>
                  <a:tcPr marT="0" marB="0" marR="91425" marL="91425"/>
                </a:tc>
                <a:tc>
                  <a:txBody>
                    <a:bodyPr/>
                    <a:lstStyle/>
                    <a:p>
                      <a:pPr indent="0" lvl="0" marL="0" rtl="0" algn="l">
                        <a:spcBef>
                          <a:spcPts val="0"/>
                        </a:spcBef>
                        <a:spcAft>
                          <a:spcPts val="1000"/>
                        </a:spcAft>
                        <a:buNone/>
                      </a:pPr>
                      <a:r>
                        <a:rPr b="1" lang="en" sz="1800">
                          <a:solidFill>
                            <a:srgbClr val="666666"/>
                          </a:solidFill>
                          <a:latin typeface="Fira Sans Condensed"/>
                          <a:ea typeface="Fira Sans Condensed"/>
                          <a:cs typeface="Fira Sans Condensed"/>
                          <a:sym typeface="Fira Sans Condensed"/>
                        </a:rPr>
                        <a:t>Mission Statement</a:t>
                      </a:r>
                      <a:endParaRPr b="1" sz="1800">
                        <a:solidFill>
                          <a:srgbClr val="666666"/>
                        </a:solidFill>
                        <a:latin typeface="Fira Sans Condensed"/>
                        <a:ea typeface="Fira Sans Condensed"/>
                        <a:cs typeface="Fira Sans Condensed"/>
                        <a:sym typeface="Fira Sans Condensed"/>
                      </a:endParaRPr>
                    </a:p>
                  </a:txBody>
                  <a:tcPr marT="0" marB="0" marR="91425" marL="91425" anchor="b"/>
                </a:tc>
                <a:tc>
                  <a:txBody>
                    <a:bodyPr/>
                    <a:lstStyle/>
                    <a:p>
                      <a:pPr indent="0" lvl="0" marL="0" rtl="0" algn="l">
                        <a:spcBef>
                          <a:spcPts val="0"/>
                        </a:spcBef>
                        <a:spcAft>
                          <a:spcPts val="1000"/>
                        </a:spcAft>
                        <a:buNone/>
                      </a:pPr>
                      <a:r>
                        <a:rPr b="1" lang="en" sz="1800">
                          <a:solidFill>
                            <a:srgbClr val="666666"/>
                          </a:solidFill>
                          <a:latin typeface="Fira Sans Condensed"/>
                          <a:ea typeface="Fira Sans Condensed"/>
                          <a:cs typeface="Fira Sans Condensed"/>
                          <a:sym typeface="Fira Sans Condensed"/>
                        </a:rPr>
                        <a:t>Ads as % </a:t>
                      </a:r>
                      <a:br>
                        <a:rPr b="1" lang="en" sz="1800">
                          <a:solidFill>
                            <a:srgbClr val="666666"/>
                          </a:solidFill>
                          <a:latin typeface="Fira Sans Condensed"/>
                          <a:ea typeface="Fira Sans Condensed"/>
                          <a:cs typeface="Fira Sans Condensed"/>
                          <a:sym typeface="Fira Sans Condensed"/>
                        </a:rPr>
                      </a:br>
                      <a:r>
                        <a:rPr b="1" lang="en" sz="1800">
                          <a:solidFill>
                            <a:srgbClr val="666666"/>
                          </a:solidFill>
                          <a:latin typeface="Fira Sans Condensed"/>
                          <a:ea typeface="Fira Sans Condensed"/>
                          <a:cs typeface="Fira Sans Condensed"/>
                          <a:sym typeface="Fira Sans Condensed"/>
                        </a:rPr>
                        <a:t>of revenue</a:t>
                      </a:r>
                      <a:endParaRPr b="1" sz="1800">
                        <a:solidFill>
                          <a:srgbClr val="666666"/>
                        </a:solidFill>
                        <a:latin typeface="Fira Sans Condensed"/>
                        <a:ea typeface="Fira Sans Condensed"/>
                        <a:cs typeface="Fira Sans Condensed"/>
                        <a:sym typeface="Fira Sans Condensed"/>
                      </a:endParaRPr>
                    </a:p>
                  </a:txBody>
                  <a:tcPr marT="0" marB="0" marR="91425" marL="91425" anchor="b"/>
                </a:tc>
              </a:tr>
              <a:tr h="381000">
                <a:tc>
                  <a:txBody>
                    <a:bodyPr/>
                    <a:lstStyle/>
                    <a:p>
                      <a:pPr indent="0" lvl="0" marL="0" rtl="0" algn="l">
                        <a:spcBef>
                          <a:spcPts val="0"/>
                        </a:spcBef>
                        <a:spcAft>
                          <a:spcPts val="0"/>
                        </a:spcAft>
                        <a:buNone/>
                      </a:pPr>
                      <a:r>
                        <a:rPr b="1" lang="en" sz="1800">
                          <a:solidFill>
                            <a:srgbClr val="666666"/>
                          </a:solidFill>
                          <a:latin typeface="Fira Sans Condensed"/>
                          <a:ea typeface="Fira Sans Condensed"/>
                          <a:cs typeface="Fira Sans Condensed"/>
                          <a:sym typeface="Fira Sans Condensed"/>
                        </a:rPr>
                        <a:t>Facebook</a:t>
                      </a:r>
                      <a:endParaRPr b="1" sz="1800">
                        <a:solidFill>
                          <a:srgbClr val="666666"/>
                        </a:solidFill>
                        <a:latin typeface="Fira Sans Condensed"/>
                        <a:ea typeface="Fira Sans Condensed"/>
                        <a:cs typeface="Fira Sans Condensed"/>
                        <a:sym typeface="Fira Sans Condensed"/>
                      </a:endParaRPr>
                    </a:p>
                    <a:p>
                      <a:pPr indent="0" lvl="0" marL="0" rtl="0" algn="l">
                        <a:spcBef>
                          <a:spcPts val="1000"/>
                        </a:spcBef>
                        <a:spcAft>
                          <a:spcPts val="0"/>
                        </a:spcAft>
                        <a:buNone/>
                      </a:pPr>
                      <a:r>
                        <a:t/>
                      </a:r>
                      <a:endParaRPr sz="1800">
                        <a:solidFill>
                          <a:srgbClr val="666666"/>
                        </a:solidFill>
                      </a:endParaRPr>
                    </a:p>
                  </a:txBody>
                  <a:tcPr marT="91425" marB="91425" marR="91425" marL="91425"/>
                </a:tc>
                <a:tc>
                  <a:txBody>
                    <a:bodyPr/>
                    <a:lstStyle/>
                    <a:p>
                      <a:pPr indent="0" lvl="0" marL="0" rtl="0" algn="l">
                        <a:spcBef>
                          <a:spcPts val="0"/>
                        </a:spcBef>
                        <a:spcAft>
                          <a:spcPts val="1000"/>
                        </a:spcAft>
                        <a:buNone/>
                      </a:pPr>
                      <a:r>
                        <a:rPr lang="en" sz="1800">
                          <a:solidFill>
                            <a:srgbClr val="666666"/>
                          </a:solidFill>
                          <a:latin typeface="Fira Sans Condensed"/>
                          <a:ea typeface="Fira Sans Condensed"/>
                          <a:cs typeface="Fira Sans Condensed"/>
                          <a:sym typeface="Fira Sans Condensed"/>
                        </a:rPr>
                        <a:t>“To give people the power to build community and bring the world closer together”</a:t>
                      </a:r>
                      <a:endParaRPr sz="1800">
                        <a:solidFill>
                          <a:srgbClr val="666666"/>
                        </a:solidFill>
                      </a:endParaRPr>
                    </a:p>
                  </a:txBody>
                  <a:tcPr marT="91425" marB="91425" marR="91425" marL="91425"/>
                </a:tc>
                <a:tc>
                  <a:txBody>
                    <a:bodyPr/>
                    <a:lstStyle/>
                    <a:p>
                      <a:pPr indent="0" lvl="0" marL="0" rtl="0" algn="ctr">
                        <a:spcBef>
                          <a:spcPts val="0"/>
                        </a:spcBef>
                        <a:spcAft>
                          <a:spcPts val="0"/>
                        </a:spcAft>
                        <a:buNone/>
                      </a:pPr>
                      <a:r>
                        <a:rPr b="1" lang="en" sz="1800">
                          <a:solidFill>
                            <a:srgbClr val="666666"/>
                          </a:solidFill>
                          <a:latin typeface="Fira Sans Condensed"/>
                          <a:ea typeface="Fira Sans Condensed"/>
                          <a:cs typeface="Fira Sans Condensed"/>
                          <a:sym typeface="Fira Sans Condensed"/>
                        </a:rPr>
                        <a:t>~98.5%</a:t>
                      </a:r>
                      <a:r>
                        <a:rPr lang="en" sz="1800">
                          <a:solidFill>
                            <a:srgbClr val="666666"/>
                          </a:solidFill>
                          <a:latin typeface="Fira Sans Condensed"/>
                          <a:ea typeface="Fira Sans Condensed"/>
                          <a:cs typeface="Fira Sans Condensed"/>
                          <a:sym typeface="Fira Sans Condensed"/>
                        </a:rPr>
                        <a:t> [</a:t>
                      </a:r>
                      <a:r>
                        <a:rPr lang="en" sz="1800" u="sng">
                          <a:solidFill>
                            <a:srgbClr val="666666"/>
                          </a:solidFill>
                          <a:latin typeface="Fira Sans Condensed"/>
                          <a:ea typeface="Fira Sans Condensed"/>
                          <a:cs typeface="Fira Sans Condensed"/>
                          <a:sym typeface="Fira Sans Condensed"/>
                          <a:hlinkClick r:id="rId3">
                            <a:extLst>
                              <a:ext uri="{A12FA001-AC4F-418D-AE19-62706E023703}">
                                <ahyp:hlinkClr val="tx"/>
                              </a:ext>
                            </a:extLst>
                          </a:hlinkClick>
                        </a:rPr>
                        <a:t>1</a:t>
                      </a:r>
                      <a:r>
                        <a:rPr lang="en" sz="1800">
                          <a:solidFill>
                            <a:srgbClr val="666666"/>
                          </a:solidFill>
                          <a:latin typeface="Fira Sans Condensed"/>
                          <a:ea typeface="Fira Sans Condensed"/>
                          <a:cs typeface="Fira Sans Condensed"/>
                          <a:sym typeface="Fira Sans Condensed"/>
                        </a:rPr>
                        <a:t>]</a:t>
                      </a:r>
                      <a:endParaRPr sz="1800">
                        <a:solidFill>
                          <a:srgbClr val="666666"/>
                        </a:solidFill>
                      </a:endParaRPr>
                    </a:p>
                  </a:txBody>
                  <a:tcPr marT="91425" marB="91425" marR="91425" marL="91425" anchor="ctr"/>
                </a:tc>
              </a:tr>
              <a:tr h="381000">
                <a:tc>
                  <a:txBody>
                    <a:bodyPr/>
                    <a:lstStyle/>
                    <a:p>
                      <a:pPr indent="0" lvl="0" marL="0" rtl="0" algn="l">
                        <a:spcBef>
                          <a:spcPts val="0"/>
                        </a:spcBef>
                        <a:spcAft>
                          <a:spcPts val="1000"/>
                        </a:spcAft>
                        <a:buNone/>
                      </a:pPr>
                      <a:r>
                        <a:rPr b="1" lang="en" sz="1800">
                          <a:solidFill>
                            <a:srgbClr val="666666"/>
                          </a:solidFill>
                          <a:latin typeface="Fira Sans Condensed"/>
                          <a:ea typeface="Fira Sans Condensed"/>
                          <a:cs typeface="Fira Sans Condensed"/>
                          <a:sym typeface="Fira Sans Condensed"/>
                        </a:rPr>
                        <a:t>Google</a:t>
                      </a:r>
                      <a:endParaRPr b="1" sz="1800">
                        <a:solidFill>
                          <a:srgbClr val="666666"/>
                        </a:solidFill>
                        <a:latin typeface="Fira Sans Condensed"/>
                        <a:ea typeface="Fira Sans Condensed"/>
                        <a:cs typeface="Fira Sans Condensed"/>
                        <a:sym typeface="Fira Sans Condensed"/>
                      </a:endParaRPr>
                    </a:p>
                  </a:txBody>
                  <a:tcPr marT="91425" marB="91425" marR="91425" marL="91425"/>
                </a:tc>
                <a:tc>
                  <a:txBody>
                    <a:bodyPr/>
                    <a:lstStyle/>
                    <a:p>
                      <a:pPr indent="0" lvl="0" marL="0" rtl="0" algn="l">
                        <a:spcBef>
                          <a:spcPts val="0"/>
                        </a:spcBef>
                        <a:spcAft>
                          <a:spcPts val="1000"/>
                        </a:spcAft>
                        <a:buNone/>
                      </a:pPr>
                      <a:r>
                        <a:rPr lang="en" sz="1800">
                          <a:solidFill>
                            <a:srgbClr val="666666"/>
                          </a:solidFill>
                          <a:latin typeface="Fira Sans Condensed"/>
                          <a:ea typeface="Fira Sans Condensed"/>
                          <a:cs typeface="Fira Sans Condensed"/>
                          <a:sym typeface="Fira Sans Condensed"/>
                        </a:rPr>
                        <a:t>“To organize the world's information and make it universally accessible and useful”</a:t>
                      </a:r>
                      <a:endParaRPr sz="1800">
                        <a:solidFill>
                          <a:srgbClr val="666666"/>
                        </a:solidFill>
                        <a:latin typeface="Fira Sans Condensed"/>
                        <a:ea typeface="Fira Sans Condensed"/>
                        <a:cs typeface="Fira Sans Condensed"/>
                        <a:sym typeface="Fira Sans Condensed"/>
                      </a:endParaRPr>
                    </a:p>
                  </a:txBody>
                  <a:tcPr marT="91425" marB="91425" marR="91425" marL="91425"/>
                </a:tc>
                <a:tc>
                  <a:txBody>
                    <a:bodyPr/>
                    <a:lstStyle/>
                    <a:p>
                      <a:pPr indent="0" lvl="0" marL="0" rtl="0" algn="ctr">
                        <a:spcBef>
                          <a:spcPts val="0"/>
                        </a:spcBef>
                        <a:spcAft>
                          <a:spcPts val="0"/>
                        </a:spcAft>
                        <a:buNone/>
                      </a:pPr>
                      <a:r>
                        <a:rPr b="1" lang="en" sz="1800">
                          <a:solidFill>
                            <a:srgbClr val="666666"/>
                          </a:solidFill>
                          <a:latin typeface="Fira Sans Condensed"/>
                          <a:ea typeface="Fira Sans Condensed"/>
                          <a:cs typeface="Fira Sans Condensed"/>
                          <a:sym typeface="Fira Sans Condensed"/>
                        </a:rPr>
                        <a:t>~83.3% </a:t>
                      </a:r>
                      <a:r>
                        <a:rPr lang="en" sz="1800">
                          <a:solidFill>
                            <a:srgbClr val="666666"/>
                          </a:solidFill>
                          <a:latin typeface="Fira Sans Condensed"/>
                          <a:ea typeface="Fira Sans Condensed"/>
                          <a:cs typeface="Fira Sans Condensed"/>
                          <a:sym typeface="Fira Sans Condensed"/>
                        </a:rPr>
                        <a:t>[</a:t>
                      </a:r>
                      <a:r>
                        <a:rPr lang="en" sz="1800" u="sng">
                          <a:solidFill>
                            <a:srgbClr val="666666"/>
                          </a:solidFill>
                          <a:latin typeface="Fira Sans Condensed"/>
                          <a:ea typeface="Fira Sans Condensed"/>
                          <a:cs typeface="Fira Sans Condensed"/>
                          <a:sym typeface="Fira Sans Condensed"/>
                          <a:hlinkClick r:id="rId4">
                            <a:extLst>
                              <a:ext uri="{A12FA001-AC4F-418D-AE19-62706E023703}">
                                <ahyp:hlinkClr val="tx"/>
                              </a:ext>
                            </a:extLst>
                          </a:hlinkClick>
                        </a:rPr>
                        <a:t>2</a:t>
                      </a:r>
                      <a:r>
                        <a:rPr lang="en" sz="1800">
                          <a:solidFill>
                            <a:srgbClr val="666666"/>
                          </a:solidFill>
                          <a:latin typeface="Fira Sans Condensed"/>
                          <a:ea typeface="Fira Sans Condensed"/>
                          <a:cs typeface="Fira Sans Condensed"/>
                          <a:sym typeface="Fira Sans Condensed"/>
                        </a:rPr>
                        <a:t>]</a:t>
                      </a:r>
                      <a:endParaRPr sz="1800">
                        <a:solidFill>
                          <a:srgbClr val="666666"/>
                        </a:solidFill>
                        <a:latin typeface="Fira Sans Condensed"/>
                        <a:ea typeface="Fira Sans Condensed"/>
                        <a:cs typeface="Fira Sans Condensed"/>
                        <a:sym typeface="Fira Sans Condensed"/>
                      </a:endParaRPr>
                    </a:p>
                  </a:txBody>
                  <a:tcPr marT="91425" marB="91425" marR="91425" marL="91425" anchor="ctr"/>
                </a:tc>
              </a:tr>
              <a:tr h="381000">
                <a:tc>
                  <a:txBody>
                    <a:bodyPr/>
                    <a:lstStyle/>
                    <a:p>
                      <a:pPr indent="0" lvl="0" marL="0" rtl="0" algn="l">
                        <a:spcBef>
                          <a:spcPts val="0"/>
                        </a:spcBef>
                        <a:spcAft>
                          <a:spcPts val="1000"/>
                        </a:spcAft>
                        <a:buNone/>
                      </a:pPr>
                      <a:r>
                        <a:rPr b="1" lang="en" sz="1800">
                          <a:solidFill>
                            <a:srgbClr val="666666"/>
                          </a:solidFill>
                          <a:latin typeface="Fira Sans Condensed"/>
                          <a:ea typeface="Fira Sans Condensed"/>
                          <a:cs typeface="Fira Sans Condensed"/>
                          <a:sym typeface="Fira Sans Condensed"/>
                        </a:rPr>
                        <a:t>Twitter</a:t>
                      </a:r>
                      <a:endParaRPr b="1" sz="1800">
                        <a:solidFill>
                          <a:srgbClr val="666666"/>
                        </a:solidFill>
                        <a:latin typeface="Fira Sans Condensed"/>
                        <a:ea typeface="Fira Sans Condensed"/>
                        <a:cs typeface="Fira Sans Condensed"/>
                        <a:sym typeface="Fira Sans Condensed"/>
                      </a:endParaRPr>
                    </a:p>
                  </a:txBody>
                  <a:tcPr marT="91425" marB="91425" marR="91425" marL="91425"/>
                </a:tc>
                <a:tc>
                  <a:txBody>
                    <a:bodyPr/>
                    <a:lstStyle/>
                    <a:p>
                      <a:pPr indent="0" lvl="0" marL="0" rtl="0" algn="l">
                        <a:spcBef>
                          <a:spcPts val="0"/>
                        </a:spcBef>
                        <a:spcAft>
                          <a:spcPts val="0"/>
                        </a:spcAft>
                        <a:buNone/>
                      </a:pPr>
                      <a:r>
                        <a:rPr lang="en" sz="1800">
                          <a:solidFill>
                            <a:srgbClr val="666666"/>
                          </a:solidFill>
                          <a:latin typeface="Fira Sans Condensed"/>
                          <a:ea typeface="Fira Sans Condensed"/>
                          <a:cs typeface="Fira Sans Condensed"/>
                          <a:sym typeface="Fira Sans Condensed"/>
                        </a:rPr>
                        <a:t>“To give everyone the power to create and share ideas and information instantly without barriers”</a:t>
                      </a:r>
                      <a:endParaRPr sz="1800">
                        <a:solidFill>
                          <a:srgbClr val="666666"/>
                        </a:solidFill>
                        <a:latin typeface="Fira Sans Condensed"/>
                        <a:ea typeface="Fira Sans Condensed"/>
                        <a:cs typeface="Fira Sans Condensed"/>
                        <a:sym typeface="Fira Sans Condensed"/>
                      </a:endParaRPr>
                    </a:p>
                  </a:txBody>
                  <a:tcPr marT="91425" marB="91425" marR="91425" marL="91425"/>
                </a:tc>
                <a:tc>
                  <a:txBody>
                    <a:bodyPr/>
                    <a:lstStyle/>
                    <a:p>
                      <a:pPr indent="0" lvl="0" marL="0" rtl="0" algn="ctr">
                        <a:spcBef>
                          <a:spcPts val="0"/>
                        </a:spcBef>
                        <a:spcAft>
                          <a:spcPts val="0"/>
                        </a:spcAft>
                        <a:buNone/>
                      </a:pPr>
                      <a:r>
                        <a:rPr b="1" lang="en" sz="1800">
                          <a:solidFill>
                            <a:srgbClr val="666666"/>
                          </a:solidFill>
                          <a:latin typeface="Fira Sans Condensed"/>
                          <a:ea typeface="Fira Sans Condensed"/>
                          <a:cs typeface="Fira Sans Condensed"/>
                          <a:sym typeface="Fira Sans Condensed"/>
                        </a:rPr>
                        <a:t>~85.0%</a:t>
                      </a:r>
                      <a:r>
                        <a:rPr lang="en" sz="1800">
                          <a:solidFill>
                            <a:srgbClr val="666666"/>
                          </a:solidFill>
                          <a:latin typeface="Fira Sans Condensed"/>
                          <a:ea typeface="Fira Sans Condensed"/>
                          <a:cs typeface="Fira Sans Condensed"/>
                          <a:sym typeface="Fira Sans Condensed"/>
                        </a:rPr>
                        <a:t> [</a:t>
                      </a:r>
                      <a:r>
                        <a:rPr lang="en" sz="1800" u="sng">
                          <a:solidFill>
                            <a:srgbClr val="666666"/>
                          </a:solidFill>
                          <a:latin typeface="Fira Sans Condensed"/>
                          <a:ea typeface="Fira Sans Condensed"/>
                          <a:cs typeface="Fira Sans Condensed"/>
                          <a:sym typeface="Fira Sans Condensed"/>
                          <a:hlinkClick r:id="rId5">
                            <a:extLst>
                              <a:ext uri="{A12FA001-AC4F-418D-AE19-62706E023703}">
                                <ahyp:hlinkClr val="tx"/>
                              </a:ext>
                            </a:extLst>
                          </a:hlinkClick>
                        </a:rPr>
                        <a:t>3</a:t>
                      </a:r>
                      <a:r>
                        <a:rPr lang="en" sz="1800">
                          <a:solidFill>
                            <a:srgbClr val="666666"/>
                          </a:solidFill>
                          <a:latin typeface="Fira Sans Condensed"/>
                          <a:ea typeface="Fira Sans Condensed"/>
                          <a:cs typeface="Fira Sans Condensed"/>
                          <a:sym typeface="Fira Sans Condensed"/>
                        </a:rPr>
                        <a:t>]</a:t>
                      </a:r>
                      <a:endParaRPr sz="1800">
                        <a:solidFill>
                          <a:srgbClr val="666666"/>
                        </a:solidFill>
                        <a:latin typeface="Fira Sans Condensed"/>
                        <a:ea typeface="Fira Sans Condensed"/>
                        <a:cs typeface="Fira Sans Condensed"/>
                        <a:sym typeface="Fira Sans Condensed"/>
                      </a:endParaRPr>
                    </a:p>
                  </a:txBody>
                  <a:tcPr marT="91425" marB="91425" marR="91425" marL="91425" anchor="ct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Why do we care about ads?!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4"/>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Platforms track and aggregate data about people into classes at scale</a:t>
            </a:r>
            <a:endParaRPr/>
          </a:p>
          <a:p>
            <a:pPr indent="-342900" lvl="0" marL="457200" rtl="0" algn="l">
              <a:spcBef>
                <a:spcPts val="0"/>
              </a:spcBef>
              <a:spcAft>
                <a:spcPts val="0"/>
              </a:spcAft>
              <a:buSzPts val="1800"/>
              <a:buAutoNum type="arabicPeriod"/>
            </a:pPr>
            <a:r>
              <a:rPr lang="en"/>
              <a:t>Good at providing content producers &amp; advertisers with fine-grained markets — and enabling them to spend as little or as much as they want</a:t>
            </a:r>
            <a:endParaRPr/>
          </a:p>
          <a:p>
            <a:pPr indent="-342900" lvl="0" marL="457200" rtl="0" algn="l">
              <a:spcBef>
                <a:spcPts val="0"/>
              </a:spcBef>
              <a:spcAft>
                <a:spcPts val="0"/>
              </a:spcAft>
              <a:buSzPts val="1800"/>
              <a:buAutoNum type="arabicPeriod"/>
            </a:pPr>
            <a:r>
              <a:rPr lang="en"/>
              <a:t>Good at instrumenting engagement (but we don’t know how they do it)</a:t>
            </a:r>
            <a:endParaRPr/>
          </a:p>
        </p:txBody>
      </p:sp>
      <p:sp>
        <p:nvSpPr>
          <p:cNvPr id="225" name="Google Shape;225;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does the ad-based revenue model work?</a:t>
            </a:r>
            <a:endParaRPr/>
          </a:p>
        </p:txBody>
      </p:sp>
      <p:sp>
        <p:nvSpPr>
          <p:cNvPr id="226" name="Google Shape;22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xEl>
                                              <p:pRg end="0" st="0"/>
                                            </p:txEl>
                                          </p:spTgt>
                                        </p:tgtEl>
                                        <p:attrNameLst>
                                          <p:attrName>style.visibility</p:attrName>
                                        </p:attrNameLst>
                                      </p:cBhvr>
                                      <p:to>
                                        <p:strVal val="visible"/>
                                      </p:to>
                                    </p:set>
                                    <p:animEffect filter="fade" transition="in">
                                      <p:cBhvr>
                                        <p:cTn dur="1"/>
                                        <p:tgtEl>
                                          <p:spTgt spid="22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xEl>
                                              <p:pRg end="1" st="1"/>
                                            </p:txEl>
                                          </p:spTgt>
                                        </p:tgtEl>
                                        <p:attrNameLst>
                                          <p:attrName>style.visibility</p:attrName>
                                        </p:attrNameLst>
                                      </p:cBhvr>
                                      <p:to>
                                        <p:strVal val="visible"/>
                                      </p:to>
                                    </p:set>
                                    <p:animEffect filter="fade" transition="in">
                                      <p:cBhvr>
                                        <p:cTn dur="1"/>
                                        <p:tgtEl>
                                          <p:spTgt spid="22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
                                            <p:txEl>
                                              <p:pRg end="2" st="2"/>
                                            </p:txEl>
                                          </p:spTgt>
                                        </p:tgtEl>
                                        <p:attrNameLst>
                                          <p:attrName>style.visibility</p:attrName>
                                        </p:attrNameLst>
                                      </p:cBhvr>
                                      <p:to>
                                        <p:strVal val="visible"/>
                                      </p:to>
                                    </p:set>
                                    <p:animEffect filter="fade" transition="in">
                                      <p:cBhvr>
                                        <p:cTn dur="1"/>
                                        <p:tgtEl>
                                          <p:spTgt spid="22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30" name="Shape 230"/>
        <p:cNvGrpSpPr/>
        <p:nvPr/>
      </p:nvGrpSpPr>
      <p:grpSpPr>
        <a:xfrm>
          <a:off x="0" y="0"/>
          <a:ext cx="0" cy="0"/>
          <a:chOff x="0" y="0"/>
          <a:chExt cx="0" cy="0"/>
        </a:xfrm>
      </p:grpSpPr>
      <p:sp>
        <p:nvSpPr>
          <p:cNvPr id="231" name="Google Shape;231;p35"/>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Platform gets paid every time a user “takes an action” in response to an ad</a:t>
            </a:r>
            <a:endParaRPr/>
          </a:p>
          <a:p>
            <a:pPr indent="-342900" lvl="0" marL="457200" rtl="0" algn="l">
              <a:spcBef>
                <a:spcPts val="1000"/>
              </a:spcBef>
              <a:spcAft>
                <a:spcPts val="0"/>
              </a:spcAft>
              <a:buSzPts val="1800"/>
              <a:buAutoNum type="arabicPeriod"/>
            </a:pPr>
            <a:r>
              <a:rPr lang="en"/>
              <a:t>So, platforms must match an ad with target users alongside “relevant” and/or engaging content</a:t>
            </a:r>
            <a:endParaRPr/>
          </a:p>
          <a:p>
            <a:pPr indent="-342900" lvl="0" marL="457200" rtl="0" algn="l">
              <a:spcBef>
                <a:spcPts val="1000"/>
              </a:spcBef>
              <a:spcAft>
                <a:spcPts val="0"/>
              </a:spcAft>
              <a:buSzPts val="1800"/>
              <a:buAutoNum type="arabicPeriod"/>
            </a:pPr>
            <a:r>
              <a:rPr lang="en"/>
              <a:t>We don’t know how they do this, but we do know that:</a:t>
            </a:r>
            <a:br>
              <a:rPr lang="en"/>
            </a:br>
            <a:r>
              <a:rPr lang="en"/>
              <a:t>“Reliance on revenue from targeted advertising incentivises companies to design platforms that are addictive, that manufacture virality, and that maximize the information that the company can collect about its users.” (p. 43, Maréchal &amp; Biddle)</a:t>
            </a:r>
            <a:endParaRPr/>
          </a:p>
        </p:txBody>
      </p:sp>
      <p:sp>
        <p:nvSpPr>
          <p:cNvPr id="232" name="Google Shape;232;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100"/>
              <a:t>How do ads shape our information &amp; communication landscape?</a:t>
            </a:r>
            <a:endParaRPr sz="2100"/>
          </a:p>
        </p:txBody>
      </p:sp>
      <p:sp>
        <p:nvSpPr>
          <p:cNvPr id="233" name="Google Shape;233;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xEl>
                                              <p:pRg end="0" st="0"/>
                                            </p:txEl>
                                          </p:spTgt>
                                        </p:tgtEl>
                                        <p:attrNameLst>
                                          <p:attrName>style.visibility</p:attrName>
                                        </p:attrNameLst>
                                      </p:cBhvr>
                                      <p:to>
                                        <p:strVal val="visible"/>
                                      </p:to>
                                    </p:set>
                                    <p:animEffect filter="fade" transition="in">
                                      <p:cBhvr>
                                        <p:cTn dur="1"/>
                                        <p:tgtEl>
                                          <p:spTgt spid="23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xEl>
                                              <p:pRg end="1" st="1"/>
                                            </p:txEl>
                                          </p:spTgt>
                                        </p:tgtEl>
                                        <p:attrNameLst>
                                          <p:attrName>style.visibility</p:attrName>
                                        </p:attrNameLst>
                                      </p:cBhvr>
                                      <p:to>
                                        <p:strVal val="visible"/>
                                      </p:to>
                                    </p:set>
                                    <p:animEffect filter="fade" transition="in">
                                      <p:cBhvr>
                                        <p:cTn dur="1"/>
                                        <p:tgtEl>
                                          <p:spTgt spid="23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xEl>
                                              <p:pRg end="2" st="2"/>
                                            </p:txEl>
                                          </p:spTgt>
                                        </p:tgtEl>
                                        <p:attrNameLst>
                                          <p:attrName>style.visibility</p:attrName>
                                        </p:attrNameLst>
                                      </p:cBhvr>
                                      <p:to>
                                        <p:strVal val="visible"/>
                                      </p:to>
                                    </p:set>
                                    <p:animEffect filter="fade" transition="in">
                                      <p:cBhvr>
                                        <p:cTn dur="1"/>
                                        <p:tgtEl>
                                          <p:spTgt spid="23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6"/>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“Surveillance-based business models have driven the distortion of our information environment in ways that are bad for us individually and potentially catastrophic for democracy.”</a:t>
            </a:r>
            <a:endParaRPr/>
          </a:p>
          <a:p>
            <a:pPr indent="0" lvl="0" marL="0" rtl="0" algn="l">
              <a:spcBef>
                <a:spcPts val="0"/>
              </a:spcBef>
              <a:spcAft>
                <a:spcPts val="0"/>
              </a:spcAft>
              <a:buNone/>
            </a:pPr>
            <a:r>
              <a:rPr lang="en"/>
              <a:t>— p. 10, as quoted by Zuboff</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t/>
            </a:r>
            <a:endParaRPr/>
          </a:p>
        </p:txBody>
      </p:sp>
      <p:sp>
        <p:nvSpPr>
          <p:cNvPr id="239" name="Google Shape;239;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Zubuff on the Business Model</a:t>
            </a:r>
            <a:endParaRPr/>
          </a:p>
        </p:txBody>
      </p:sp>
      <p:sp>
        <p:nvSpPr>
          <p:cNvPr id="240" name="Google Shape;240;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Before you go…</a:t>
            </a:r>
            <a:endParaRPr/>
          </a:p>
        </p:txBody>
      </p:sp>
      <p:sp>
        <p:nvSpPr>
          <p:cNvPr id="246" name="Google Shape;246;p37"/>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Don’t forget to submit the answers to the </a:t>
            </a:r>
            <a:r>
              <a:rPr lang="en" u="sng">
                <a:solidFill>
                  <a:schemeClr val="hlink"/>
                </a:solidFill>
                <a:hlinkClick r:id="rId3"/>
              </a:rPr>
              <a:t>Activity 2</a:t>
            </a:r>
            <a:r>
              <a:rPr lang="en"/>
              <a:t> questions to the Moodle!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67" name="Google Shape;67;p15"/>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Montserrat"/>
              <a:buAutoNum type="arabicPeriod"/>
            </a:pPr>
            <a:r>
              <a:rPr lang="en"/>
              <a:t>What is a web browser and how does it work?</a:t>
            </a:r>
            <a:endParaRPr/>
          </a:p>
          <a:p>
            <a:pPr indent="-342900" lvl="0" marL="457200" rtl="0" algn="l">
              <a:spcBef>
                <a:spcPts val="1000"/>
              </a:spcBef>
              <a:spcAft>
                <a:spcPts val="0"/>
              </a:spcAft>
              <a:buSzPts val="1800"/>
              <a:buFont typeface="Montserrat"/>
              <a:buAutoNum type="arabicPeriod"/>
            </a:pPr>
            <a:r>
              <a:rPr lang="en"/>
              <a:t>Activity 1: Examining Browser ↔ Server Communication</a:t>
            </a:r>
            <a:endParaRPr/>
          </a:p>
          <a:p>
            <a:pPr indent="-342900" lvl="0" marL="457200" rtl="0" algn="l">
              <a:spcBef>
                <a:spcPts val="1000"/>
              </a:spcBef>
              <a:spcAft>
                <a:spcPts val="0"/>
              </a:spcAft>
              <a:buSzPts val="1800"/>
              <a:buFont typeface="Montserrat"/>
              <a:buAutoNum type="arabicPeriod"/>
            </a:pPr>
            <a:r>
              <a:rPr lang="en"/>
              <a:t>What are cookies?</a:t>
            </a:r>
            <a:endParaRPr/>
          </a:p>
          <a:p>
            <a:pPr indent="-342900" lvl="0" marL="457200" rtl="0" algn="l">
              <a:spcBef>
                <a:spcPts val="1000"/>
              </a:spcBef>
              <a:spcAft>
                <a:spcPts val="1000"/>
              </a:spcAft>
              <a:buSzPts val="1800"/>
              <a:buFont typeface="Montserrat"/>
              <a:buAutoNum type="arabicPeriod"/>
            </a:pPr>
            <a:r>
              <a:rPr lang="en"/>
              <a:t>Activity 2: what do platforms know about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Outline</a:t>
            </a:r>
            <a:endParaRPr/>
          </a:p>
        </p:txBody>
      </p:sp>
      <p:sp>
        <p:nvSpPr>
          <p:cNvPr id="73" name="Google Shape;73;p16"/>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accent1"/>
              </a:buClr>
              <a:buSzPts val="1800"/>
              <a:buFont typeface="Montserrat"/>
              <a:buAutoNum type="arabicPeriod"/>
            </a:pPr>
            <a:r>
              <a:rPr b="1" lang="en">
                <a:solidFill>
                  <a:schemeClr val="accent1"/>
                </a:solidFill>
              </a:rPr>
              <a:t>What is a web browser and how does it work?</a:t>
            </a:r>
            <a:endParaRPr b="1">
              <a:solidFill>
                <a:schemeClr val="accent1"/>
              </a:solidFill>
            </a:endParaRPr>
          </a:p>
          <a:p>
            <a:pPr indent="-342900" lvl="0" marL="457200" rtl="0" algn="l">
              <a:spcBef>
                <a:spcPts val="1000"/>
              </a:spcBef>
              <a:spcAft>
                <a:spcPts val="0"/>
              </a:spcAft>
              <a:buSzPts val="1800"/>
              <a:buFont typeface="Montserrat"/>
              <a:buAutoNum type="arabicPeriod"/>
            </a:pPr>
            <a:r>
              <a:rPr lang="en"/>
              <a:t>Activity 1: Using the network panel</a:t>
            </a:r>
            <a:endParaRPr/>
          </a:p>
          <a:p>
            <a:pPr indent="-342900" lvl="0" marL="457200" rtl="0" algn="l">
              <a:spcBef>
                <a:spcPts val="1000"/>
              </a:spcBef>
              <a:spcAft>
                <a:spcPts val="0"/>
              </a:spcAft>
              <a:buSzPts val="1800"/>
              <a:buFont typeface="Montserrat"/>
              <a:buAutoNum type="arabicPeriod"/>
            </a:pPr>
            <a:r>
              <a:rPr lang="en"/>
              <a:t>What are cookies?</a:t>
            </a:r>
            <a:endParaRPr/>
          </a:p>
          <a:p>
            <a:pPr indent="-342900" lvl="0" marL="457200" rtl="0" algn="l">
              <a:spcBef>
                <a:spcPts val="1000"/>
              </a:spcBef>
              <a:spcAft>
                <a:spcPts val="1000"/>
              </a:spcAft>
              <a:buSzPts val="1800"/>
              <a:buFont typeface="Montserrat"/>
              <a:buAutoNum type="arabicPeriod"/>
            </a:pPr>
            <a:r>
              <a:rPr lang="en"/>
              <a:t>Activity 2: what do platforms know about YOU?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web browser?</a:t>
            </a:r>
            <a:endParaRPr>
              <a:solidFill>
                <a:srgbClr val="084C59"/>
              </a:solidFill>
            </a:endParaRPr>
          </a:p>
        </p:txBody>
      </p:sp>
      <p:sp>
        <p:nvSpPr>
          <p:cNvPr id="79" name="Google Shape;79;p17"/>
          <p:cNvSpPr txBox="1"/>
          <p:nvPr>
            <p:ph idx="1" type="body"/>
          </p:nvPr>
        </p:nvSpPr>
        <p:spPr>
          <a:xfrm>
            <a:off x="311700" y="1152475"/>
            <a:ext cx="5184300" cy="3918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 program that allows a user to locate, access, and display Web pages. </a:t>
            </a:r>
            <a:endParaRPr/>
          </a:p>
          <a:p>
            <a:pPr indent="-342900" lvl="0" marL="457200" rtl="0" algn="l">
              <a:spcBef>
                <a:spcPts val="1000"/>
              </a:spcBef>
              <a:spcAft>
                <a:spcPts val="0"/>
              </a:spcAft>
              <a:buSzPts val="1800"/>
              <a:buChar char="●"/>
            </a:pPr>
            <a:r>
              <a:rPr lang="en"/>
              <a:t>What are some examples of browsers?</a:t>
            </a:r>
            <a:endParaRPr/>
          </a:p>
          <a:p>
            <a:pPr indent="-317500" lvl="1" marL="914400" rtl="0" algn="l">
              <a:spcBef>
                <a:spcPts val="0"/>
              </a:spcBef>
              <a:spcAft>
                <a:spcPts val="0"/>
              </a:spcAft>
              <a:buSzPts val="1400"/>
              <a:buAutoNum type="alphaLcPeriod"/>
            </a:pPr>
            <a:r>
              <a:rPr lang="en"/>
              <a:t>Safari, Firefox, Chrome, Microsoft Edge, and Opera</a:t>
            </a:r>
            <a:endParaRPr/>
          </a:p>
          <a:p>
            <a:pPr indent="-342900" lvl="0" marL="457200" rtl="0" algn="l">
              <a:spcBef>
                <a:spcPts val="1000"/>
              </a:spcBef>
              <a:spcAft>
                <a:spcPts val="0"/>
              </a:spcAft>
              <a:buSzPts val="1800"/>
              <a:buChar char="●"/>
            </a:pPr>
            <a:r>
              <a:rPr lang="en"/>
              <a:t>In this class, we will be writing programs that browsers can understand. </a:t>
            </a:r>
            <a:endParaRPr/>
          </a:p>
          <a:p>
            <a:pPr indent="-317500" lvl="1" marL="914400" rtl="0" algn="l">
              <a:spcBef>
                <a:spcPts val="0"/>
              </a:spcBef>
              <a:spcAft>
                <a:spcPts val="1000"/>
              </a:spcAft>
              <a:buSzPts val="1400"/>
              <a:buAutoNum type="alphaLcPeriod"/>
            </a:pPr>
            <a:r>
              <a:rPr lang="en"/>
              <a:t>Think of your browser as the thing that’s reading and interpreting your code.</a:t>
            </a:r>
            <a:endParaRPr/>
          </a:p>
        </p:txBody>
      </p:sp>
      <p:grpSp>
        <p:nvGrpSpPr>
          <p:cNvPr id="80" name="Google Shape;80;p17"/>
          <p:cNvGrpSpPr/>
          <p:nvPr/>
        </p:nvGrpSpPr>
        <p:grpSpPr>
          <a:xfrm>
            <a:off x="5435269" y="653822"/>
            <a:ext cx="3648331" cy="3075095"/>
            <a:chOff x="5093400" y="415615"/>
            <a:chExt cx="3990300" cy="3363333"/>
          </a:xfrm>
        </p:grpSpPr>
        <p:pic>
          <p:nvPicPr>
            <p:cNvPr id="81" name="Google Shape;81;p17"/>
            <p:cNvPicPr preferRelativeResize="0"/>
            <p:nvPr/>
          </p:nvPicPr>
          <p:blipFill>
            <a:blip r:embed="rId3">
              <a:alphaModFix/>
            </a:blip>
            <a:stretch>
              <a:fillRect/>
            </a:stretch>
          </p:blipFill>
          <p:spPr>
            <a:xfrm>
              <a:off x="5215650" y="778395"/>
              <a:ext cx="3745801" cy="2688452"/>
            </a:xfrm>
            <a:prstGeom prst="rect">
              <a:avLst/>
            </a:prstGeom>
            <a:noFill/>
            <a:ln>
              <a:noFill/>
            </a:ln>
          </p:spPr>
        </p:pic>
        <p:sp>
          <p:nvSpPr>
            <p:cNvPr id="82" name="Google Shape;82;p17"/>
            <p:cNvSpPr txBox="1"/>
            <p:nvPr/>
          </p:nvSpPr>
          <p:spPr>
            <a:xfrm>
              <a:off x="5093400" y="3487647"/>
              <a:ext cx="1195500" cy="291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Medium"/>
                  <a:ea typeface="Rubik Medium"/>
                  <a:cs typeface="Rubik Medium"/>
                  <a:sym typeface="Rubik Medium"/>
                </a:rPr>
                <a:t>Browser</a:t>
              </a:r>
              <a:endParaRPr>
                <a:latin typeface="Rubik Medium"/>
                <a:ea typeface="Rubik Medium"/>
                <a:cs typeface="Rubik Medium"/>
                <a:sym typeface="Rubik Medium"/>
              </a:endParaRPr>
            </a:p>
          </p:txBody>
        </p:sp>
        <p:sp>
          <p:nvSpPr>
            <p:cNvPr id="83" name="Google Shape;83;p17"/>
            <p:cNvSpPr txBox="1"/>
            <p:nvPr/>
          </p:nvSpPr>
          <p:spPr>
            <a:xfrm>
              <a:off x="6490800" y="3487647"/>
              <a:ext cx="1195500" cy="291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Medium"/>
                  <a:ea typeface="Rubik Medium"/>
                  <a:cs typeface="Rubik Medium"/>
                  <a:sym typeface="Rubik Medium"/>
                </a:rPr>
                <a:t>Browser</a:t>
              </a:r>
              <a:endParaRPr>
                <a:latin typeface="Rubik Medium"/>
                <a:ea typeface="Rubik Medium"/>
                <a:cs typeface="Rubik Medium"/>
                <a:sym typeface="Rubik Medium"/>
              </a:endParaRPr>
            </a:p>
          </p:txBody>
        </p:sp>
        <p:sp>
          <p:nvSpPr>
            <p:cNvPr id="84" name="Google Shape;84;p17"/>
            <p:cNvSpPr txBox="1"/>
            <p:nvPr/>
          </p:nvSpPr>
          <p:spPr>
            <a:xfrm>
              <a:off x="7888200" y="3487647"/>
              <a:ext cx="1195500" cy="291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Medium"/>
                  <a:ea typeface="Rubik Medium"/>
                  <a:cs typeface="Rubik Medium"/>
                  <a:sym typeface="Rubik Medium"/>
                </a:rPr>
                <a:t>Browser</a:t>
              </a:r>
              <a:endParaRPr>
                <a:latin typeface="Rubik Medium"/>
                <a:ea typeface="Rubik Medium"/>
                <a:cs typeface="Rubik Medium"/>
                <a:sym typeface="Rubik Medium"/>
              </a:endParaRPr>
            </a:p>
          </p:txBody>
        </p:sp>
        <p:sp>
          <p:nvSpPr>
            <p:cNvPr id="85" name="Google Shape;85;p17"/>
            <p:cNvSpPr txBox="1"/>
            <p:nvPr/>
          </p:nvSpPr>
          <p:spPr>
            <a:xfrm>
              <a:off x="6490787" y="415615"/>
              <a:ext cx="1195500" cy="545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Medium"/>
                  <a:ea typeface="Rubik Medium"/>
                  <a:cs typeface="Rubik Medium"/>
                  <a:sym typeface="Rubik Medium"/>
                </a:rPr>
                <a:t>Web Server</a:t>
              </a:r>
              <a:endParaRPr>
                <a:latin typeface="Rubik Medium"/>
                <a:ea typeface="Rubik Medium"/>
                <a:cs typeface="Rubik Medium"/>
                <a:sym typeface="Rubik Medium"/>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xEl>
                                              <p:pRg end="0" st="0"/>
                                            </p:txEl>
                                          </p:spTgt>
                                        </p:tgtEl>
                                        <p:attrNameLst>
                                          <p:attrName>style.visibility</p:attrName>
                                        </p:attrNameLst>
                                      </p:cBhvr>
                                      <p:to>
                                        <p:strVal val="visible"/>
                                      </p:to>
                                    </p:set>
                                    <p:animEffect filter="fade" transition="in">
                                      <p:cBhvr>
                                        <p:cTn dur="1"/>
                                        <p:tgtEl>
                                          <p:spTgt spid="7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xEl>
                                              <p:pRg end="1" st="1"/>
                                            </p:txEl>
                                          </p:spTgt>
                                        </p:tgtEl>
                                        <p:attrNameLst>
                                          <p:attrName>style.visibility</p:attrName>
                                        </p:attrNameLst>
                                      </p:cBhvr>
                                      <p:to>
                                        <p:strVal val="visible"/>
                                      </p:to>
                                    </p:set>
                                    <p:animEffect filter="fade" transition="in">
                                      <p:cBhvr>
                                        <p:cTn dur="1"/>
                                        <p:tgtEl>
                                          <p:spTgt spid="7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xEl>
                                              <p:pRg end="2" st="2"/>
                                            </p:txEl>
                                          </p:spTgt>
                                        </p:tgtEl>
                                        <p:attrNameLst>
                                          <p:attrName>style.visibility</p:attrName>
                                        </p:attrNameLst>
                                      </p:cBhvr>
                                      <p:to>
                                        <p:strVal val="visible"/>
                                      </p:to>
                                    </p:set>
                                    <p:animEffect filter="fade" transition="in">
                                      <p:cBhvr>
                                        <p:cTn dur="1"/>
                                        <p:tgtEl>
                                          <p:spTgt spid="7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xEl>
                                              <p:pRg end="3" st="3"/>
                                            </p:txEl>
                                          </p:spTgt>
                                        </p:tgtEl>
                                        <p:attrNameLst>
                                          <p:attrName>style.visibility</p:attrName>
                                        </p:attrNameLst>
                                      </p:cBhvr>
                                      <p:to>
                                        <p:strVal val="visible"/>
                                      </p:to>
                                    </p:set>
                                    <p:animEffect filter="fade" transition="in">
                                      <p:cBhvr>
                                        <p:cTn dur="1"/>
                                        <p:tgtEl>
                                          <p:spTgt spid="7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xEl>
                                              <p:pRg end="4" st="4"/>
                                            </p:txEl>
                                          </p:spTgt>
                                        </p:tgtEl>
                                        <p:attrNameLst>
                                          <p:attrName>style.visibility</p:attrName>
                                        </p:attrNameLst>
                                      </p:cBhvr>
                                      <p:to>
                                        <p:strVal val="visible"/>
                                      </p:to>
                                    </p:set>
                                    <p:animEffect filter="fade" transition="in">
                                      <p:cBhvr>
                                        <p:cTn dur="1"/>
                                        <p:tgtEl>
                                          <p:spTgt spid="7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
                                        <p:tgtEl>
                                          <p:spTgt spid="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Can a Browser Do?</a:t>
            </a:r>
            <a:endParaRPr/>
          </a:p>
        </p:txBody>
      </p:sp>
      <p:sp>
        <p:nvSpPr>
          <p:cNvPr id="91" name="Google Shape;91;p18"/>
          <p:cNvSpPr txBox="1"/>
          <p:nvPr>
            <p:ph idx="1" type="body"/>
          </p:nvPr>
        </p:nvSpPr>
        <p:spPr>
          <a:xfrm>
            <a:off x="311700" y="1152475"/>
            <a:ext cx="8520600" cy="3637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Browsers have several different jobs...</a:t>
            </a:r>
            <a:endParaRPr/>
          </a:p>
          <a:p>
            <a:pPr indent="-342900" lvl="0" marL="457200" rtl="0" algn="l">
              <a:spcBef>
                <a:spcPts val="1000"/>
              </a:spcBef>
              <a:spcAft>
                <a:spcPts val="0"/>
              </a:spcAft>
              <a:buSzPts val="1800"/>
              <a:buFont typeface="Montserrat"/>
              <a:buAutoNum type="arabicPeriod"/>
            </a:pPr>
            <a:r>
              <a:rPr lang="en"/>
              <a:t>They interact with servers to download / upload </a:t>
            </a:r>
            <a:r>
              <a:rPr b="1" lang="en"/>
              <a:t>resources</a:t>
            </a:r>
            <a:r>
              <a:rPr lang="en"/>
              <a:t> and data, including:</a:t>
            </a:r>
            <a:endParaRPr/>
          </a:p>
          <a:p>
            <a:pPr indent="-342900" lvl="1" marL="914400" rtl="0" algn="l">
              <a:spcBef>
                <a:spcPts val="1000"/>
              </a:spcBef>
              <a:spcAft>
                <a:spcPts val="0"/>
              </a:spcAft>
              <a:buSzPts val="1800"/>
              <a:buFont typeface="Montserrat"/>
              <a:buAutoNum type="alphaLcPeriod"/>
            </a:pPr>
            <a:r>
              <a:rPr lang="en" sz="1800"/>
              <a:t>text files (HTML, CSS, and JavaScript files)</a:t>
            </a:r>
            <a:endParaRPr sz="1800"/>
          </a:p>
          <a:p>
            <a:pPr indent="-342900" lvl="1" marL="914400" rtl="0" algn="l">
              <a:spcBef>
                <a:spcPts val="0"/>
              </a:spcBef>
              <a:spcAft>
                <a:spcPts val="0"/>
              </a:spcAft>
              <a:buSzPts val="1800"/>
              <a:buFont typeface="Montserrat"/>
              <a:buAutoNum type="alphaLcPeriod"/>
            </a:pPr>
            <a:r>
              <a:rPr lang="en" sz="1800"/>
              <a:t>images</a:t>
            </a:r>
            <a:endParaRPr sz="1800"/>
          </a:p>
          <a:p>
            <a:pPr indent="-342900" lvl="1" marL="914400" rtl="0" algn="l">
              <a:spcBef>
                <a:spcPts val="0"/>
              </a:spcBef>
              <a:spcAft>
                <a:spcPts val="0"/>
              </a:spcAft>
              <a:buSzPts val="1800"/>
              <a:buFont typeface="Montserrat"/>
              <a:buAutoNum type="alphaLcPeriod"/>
            </a:pPr>
            <a:r>
              <a:rPr lang="en" sz="1800"/>
              <a:t>data files</a:t>
            </a:r>
            <a:endParaRPr sz="1800"/>
          </a:p>
          <a:p>
            <a:pPr indent="-342900" lvl="1" marL="914400" rtl="0" algn="l">
              <a:spcBef>
                <a:spcPts val="0"/>
              </a:spcBef>
              <a:spcAft>
                <a:spcPts val="0"/>
              </a:spcAft>
              <a:buSzPts val="1800"/>
              <a:buFont typeface="Montserrat"/>
              <a:buAutoNum type="alphaLcPeriod"/>
            </a:pPr>
            <a:r>
              <a:rPr lang="en" sz="1800"/>
              <a:t>video &amp; audio files</a:t>
            </a:r>
            <a:endParaRPr sz="1800"/>
          </a:p>
          <a:p>
            <a:pPr indent="-342900" lvl="1" marL="914400" rtl="0" algn="l">
              <a:spcBef>
                <a:spcPts val="0"/>
              </a:spcBef>
              <a:spcAft>
                <a:spcPts val="0"/>
              </a:spcAft>
              <a:buSzPts val="1800"/>
              <a:buFont typeface="Montserrat"/>
              <a:buAutoNum type="alphaLcPeriod"/>
            </a:pPr>
            <a:r>
              <a:rPr lang="en" sz="1800"/>
              <a:t>And more!</a:t>
            </a:r>
            <a:endParaRPr sz="1800"/>
          </a:p>
          <a:p>
            <a:pPr indent="0" lvl="0" marL="0" rtl="0" algn="l">
              <a:spcBef>
                <a:spcPts val="1000"/>
              </a:spcBef>
              <a:spcAft>
                <a:spcPts val="0"/>
              </a:spcAft>
              <a:buNone/>
            </a:pPr>
            <a:r>
              <a:rPr lang="en"/>
              <a:t>These resources are stored temporarily in your browser’s cache (folder of files) until they are deleted – either manually or automatically.</a:t>
            </a:r>
            <a:endParaRPr/>
          </a:p>
          <a:p>
            <a:pPr indent="0" lvl="0" marL="0" rtl="0" algn="l">
              <a:spcBef>
                <a:spcPts val="1000"/>
              </a:spcBef>
              <a:spcAft>
                <a:spcPts val="1000"/>
              </a:spcAft>
              <a:buNone/>
            </a:pPr>
            <a:r>
              <a:rPr lang="en"/>
              <a:t>Browsers can also </a:t>
            </a:r>
            <a:r>
              <a:rPr b="1" lang="en"/>
              <a:t>create</a:t>
            </a:r>
            <a:r>
              <a:rPr lang="en"/>
              <a:t>, </a:t>
            </a:r>
            <a:r>
              <a:rPr b="1" lang="en"/>
              <a:t>delete</a:t>
            </a:r>
            <a:r>
              <a:rPr lang="en"/>
              <a:t>, and </a:t>
            </a:r>
            <a:r>
              <a:rPr b="1" lang="en"/>
              <a:t>modify</a:t>
            </a:r>
            <a:r>
              <a:rPr lang="en"/>
              <a:t> server resources</a:t>
            </a:r>
            <a:endParaRPr/>
          </a:p>
        </p:txBody>
      </p:sp>
      <p:sp>
        <p:nvSpPr>
          <p:cNvPr id="92" name="Google Shape;9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xEl>
                                              <p:pRg end="0" st="0"/>
                                            </p:txEl>
                                          </p:spTgt>
                                        </p:tgtEl>
                                        <p:attrNameLst>
                                          <p:attrName>style.visibility</p:attrName>
                                        </p:attrNameLst>
                                      </p:cBhvr>
                                      <p:to>
                                        <p:strVal val="visible"/>
                                      </p:to>
                                    </p:set>
                                    <p:animEffect filter="fade" transition="in">
                                      <p:cBhvr>
                                        <p:cTn dur="1"/>
                                        <p:tgtEl>
                                          <p:spTgt spid="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xEl>
                                              <p:pRg end="1" st="1"/>
                                            </p:txEl>
                                          </p:spTgt>
                                        </p:tgtEl>
                                        <p:attrNameLst>
                                          <p:attrName>style.visibility</p:attrName>
                                        </p:attrNameLst>
                                      </p:cBhvr>
                                      <p:to>
                                        <p:strVal val="visible"/>
                                      </p:to>
                                    </p:set>
                                    <p:animEffect filter="fade" transition="in">
                                      <p:cBhvr>
                                        <p:cTn dur="1"/>
                                        <p:tgtEl>
                                          <p:spTgt spid="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xEl>
                                              <p:pRg end="2" st="2"/>
                                            </p:txEl>
                                          </p:spTgt>
                                        </p:tgtEl>
                                        <p:attrNameLst>
                                          <p:attrName>style.visibility</p:attrName>
                                        </p:attrNameLst>
                                      </p:cBhvr>
                                      <p:to>
                                        <p:strVal val="visible"/>
                                      </p:to>
                                    </p:set>
                                    <p:animEffect filter="fade" transition="in">
                                      <p:cBhvr>
                                        <p:cTn dur="1"/>
                                        <p:tgtEl>
                                          <p:spTgt spid="9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xEl>
                                              <p:pRg end="3" st="3"/>
                                            </p:txEl>
                                          </p:spTgt>
                                        </p:tgtEl>
                                        <p:attrNameLst>
                                          <p:attrName>style.visibility</p:attrName>
                                        </p:attrNameLst>
                                      </p:cBhvr>
                                      <p:to>
                                        <p:strVal val="visible"/>
                                      </p:to>
                                    </p:set>
                                    <p:animEffect filter="fade" transition="in">
                                      <p:cBhvr>
                                        <p:cTn dur="1"/>
                                        <p:tgtEl>
                                          <p:spTgt spid="9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xEl>
                                              <p:pRg end="4" st="4"/>
                                            </p:txEl>
                                          </p:spTgt>
                                        </p:tgtEl>
                                        <p:attrNameLst>
                                          <p:attrName>style.visibility</p:attrName>
                                        </p:attrNameLst>
                                      </p:cBhvr>
                                      <p:to>
                                        <p:strVal val="visible"/>
                                      </p:to>
                                    </p:set>
                                    <p:animEffect filter="fade" transition="in">
                                      <p:cBhvr>
                                        <p:cTn dur="1"/>
                                        <p:tgtEl>
                                          <p:spTgt spid="9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xEl>
                                              <p:pRg end="5" st="5"/>
                                            </p:txEl>
                                          </p:spTgt>
                                        </p:tgtEl>
                                        <p:attrNameLst>
                                          <p:attrName>style.visibility</p:attrName>
                                        </p:attrNameLst>
                                      </p:cBhvr>
                                      <p:to>
                                        <p:strVal val="visible"/>
                                      </p:to>
                                    </p:set>
                                    <p:animEffect filter="fade" transition="in">
                                      <p:cBhvr>
                                        <p:cTn dur="1"/>
                                        <p:tgtEl>
                                          <p:spTgt spid="9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xEl>
                                              <p:pRg end="6" st="6"/>
                                            </p:txEl>
                                          </p:spTgt>
                                        </p:tgtEl>
                                        <p:attrNameLst>
                                          <p:attrName>style.visibility</p:attrName>
                                        </p:attrNameLst>
                                      </p:cBhvr>
                                      <p:to>
                                        <p:strVal val="visible"/>
                                      </p:to>
                                    </p:set>
                                    <p:animEffect filter="fade" transition="in">
                                      <p:cBhvr>
                                        <p:cTn dur="1"/>
                                        <p:tgtEl>
                                          <p:spTgt spid="9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xEl>
                                              <p:pRg end="7" st="7"/>
                                            </p:txEl>
                                          </p:spTgt>
                                        </p:tgtEl>
                                        <p:attrNameLst>
                                          <p:attrName>style.visibility</p:attrName>
                                        </p:attrNameLst>
                                      </p:cBhvr>
                                      <p:to>
                                        <p:strVal val="visible"/>
                                      </p:to>
                                    </p:set>
                                    <p:animEffect filter="fade" transition="in">
                                      <p:cBhvr>
                                        <p:cTn dur="1"/>
                                        <p:tgtEl>
                                          <p:spTgt spid="9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
                                            <p:txEl>
                                              <p:pRg end="8" st="8"/>
                                            </p:txEl>
                                          </p:spTgt>
                                        </p:tgtEl>
                                        <p:attrNameLst>
                                          <p:attrName>style.visibility</p:attrName>
                                        </p:attrNameLst>
                                      </p:cBhvr>
                                      <p:to>
                                        <p:strVal val="visible"/>
                                      </p:to>
                                    </p:set>
                                    <p:animEffect filter="fade" transition="in">
                                      <p:cBhvr>
                                        <p:cTn dur="1"/>
                                        <p:tgtEl>
                                          <p:spTgt spid="91">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Can a Browser Do?</a:t>
            </a:r>
            <a:endParaRPr/>
          </a:p>
        </p:txBody>
      </p:sp>
      <p:sp>
        <p:nvSpPr>
          <p:cNvPr id="98" name="Google Shape;98;p19"/>
          <p:cNvSpPr txBox="1"/>
          <p:nvPr>
            <p:ph idx="1" type="body"/>
          </p:nvPr>
        </p:nvSpPr>
        <p:spPr>
          <a:xfrm>
            <a:off x="311700" y="1152475"/>
            <a:ext cx="8520600" cy="363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Montserrat"/>
              <a:buAutoNum type="arabicPeriod" startAt="2"/>
            </a:pPr>
            <a:r>
              <a:rPr lang="en"/>
              <a:t>They interpret instructions </a:t>
            </a:r>
            <a:r>
              <a:rPr b="1" lang="en"/>
              <a:t>(that you will write)</a:t>
            </a:r>
            <a:r>
              <a:rPr lang="en"/>
              <a:t> and render (i.e. “draw”) text, images, and graphics to the screen.</a:t>
            </a:r>
            <a:endParaRPr/>
          </a:p>
          <a:p>
            <a:pPr indent="-342900" lvl="0" marL="457200" rtl="0" algn="l">
              <a:spcBef>
                <a:spcPts val="1000"/>
              </a:spcBef>
              <a:spcAft>
                <a:spcPts val="0"/>
              </a:spcAft>
              <a:buSzPts val="1800"/>
              <a:buFont typeface="Montserrat"/>
              <a:buAutoNum type="arabicPeriod" startAt="2"/>
            </a:pPr>
            <a:r>
              <a:rPr lang="en"/>
              <a:t>They respond to user events via default behaviors or via custom behaviors that are controlled by JavaScript</a:t>
            </a:r>
            <a:endParaRPr/>
          </a:p>
          <a:p>
            <a:pPr indent="-342900" lvl="0" marL="457200" rtl="0" algn="l">
              <a:spcBef>
                <a:spcPts val="1000"/>
              </a:spcBef>
              <a:spcAft>
                <a:spcPts val="0"/>
              </a:spcAft>
              <a:buSzPts val="1800"/>
              <a:buFont typeface="Montserrat"/>
              <a:buAutoNum type="arabicPeriod" startAt="2"/>
            </a:pPr>
            <a:r>
              <a:rPr lang="en"/>
              <a:t> Write local data (cookies, local storage, password storage, history to your hard drive)</a:t>
            </a:r>
            <a:endParaRPr/>
          </a:p>
        </p:txBody>
      </p:sp>
      <p:sp>
        <p:nvSpPr>
          <p:cNvPr id="99" name="Google Shape;99;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0" st="0"/>
                                            </p:txEl>
                                          </p:spTgt>
                                        </p:tgtEl>
                                        <p:attrNameLst>
                                          <p:attrName>style.visibility</p:attrName>
                                        </p:attrNameLst>
                                      </p:cBhvr>
                                      <p:to>
                                        <p:strVal val="visible"/>
                                      </p:to>
                                    </p:set>
                                    <p:animEffect filter="fade" transition="in">
                                      <p:cBhvr>
                                        <p:cTn dur="1"/>
                                        <p:tgtEl>
                                          <p:spTgt spid="9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1" st="1"/>
                                            </p:txEl>
                                          </p:spTgt>
                                        </p:tgtEl>
                                        <p:attrNameLst>
                                          <p:attrName>style.visibility</p:attrName>
                                        </p:attrNameLst>
                                      </p:cBhvr>
                                      <p:to>
                                        <p:strVal val="visible"/>
                                      </p:to>
                                    </p:set>
                                    <p:animEffect filter="fade" transition="in">
                                      <p:cBhvr>
                                        <p:cTn dur="1"/>
                                        <p:tgtEl>
                                          <p:spTgt spid="9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xEl>
                                              <p:pRg end="2" st="2"/>
                                            </p:txEl>
                                          </p:spTgt>
                                        </p:tgtEl>
                                        <p:attrNameLst>
                                          <p:attrName>style.visibility</p:attrName>
                                        </p:attrNameLst>
                                      </p:cBhvr>
                                      <p:to>
                                        <p:strVal val="visible"/>
                                      </p:to>
                                    </p:set>
                                    <p:animEffect filter="fade" transition="in">
                                      <p:cBhvr>
                                        <p:cTn dur="1"/>
                                        <p:tgtEl>
                                          <p:spTgt spid="9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idx="1" type="body"/>
          </p:nvPr>
        </p:nvSpPr>
        <p:spPr>
          <a:xfrm>
            <a:off x="311700" y="1152475"/>
            <a:ext cx="8520600" cy="3904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Here are the steps that a browser follows to render an HTML page to the screen:</a:t>
            </a:r>
            <a:endParaRPr/>
          </a:p>
          <a:p>
            <a:pPr indent="-342900" lvl="0" marL="914400" rtl="0" algn="l">
              <a:spcBef>
                <a:spcPts val="1000"/>
              </a:spcBef>
              <a:spcAft>
                <a:spcPts val="0"/>
              </a:spcAft>
              <a:buSzPts val="1800"/>
              <a:buFont typeface="Montserrat"/>
              <a:buAutoNum type="arabicPeriod"/>
            </a:pPr>
            <a:r>
              <a:rPr lang="en"/>
              <a:t>Pulls down the HTML file</a:t>
            </a:r>
            <a:endParaRPr/>
          </a:p>
          <a:p>
            <a:pPr indent="-342900" lvl="0" marL="914400" rtl="0" algn="l">
              <a:spcBef>
                <a:spcPts val="1000"/>
              </a:spcBef>
              <a:spcAft>
                <a:spcPts val="0"/>
              </a:spcAft>
              <a:buSzPts val="1800"/>
              <a:buFont typeface="Montserrat"/>
              <a:buAutoNum type="arabicPeriod"/>
            </a:pPr>
            <a:r>
              <a:rPr lang="en"/>
              <a:t>Reads it, scans it for links to other resources, and then downloads linked / embedded files</a:t>
            </a:r>
            <a:endParaRPr/>
          </a:p>
          <a:p>
            <a:pPr indent="-342900" lvl="0" marL="914400" rtl="0" algn="l">
              <a:spcBef>
                <a:spcPts val="1000"/>
              </a:spcBef>
              <a:spcAft>
                <a:spcPts val="0"/>
              </a:spcAft>
              <a:buSzPts val="1800"/>
              <a:buFont typeface="Montserrat"/>
              <a:buAutoNum type="arabicPeriod"/>
            </a:pPr>
            <a:r>
              <a:rPr lang="en"/>
              <a:t>As it pulls down resources, it redraws the screen with the information. The addition of new image, CSS, and JavaScript files usually triggers a screen redraw</a:t>
            </a:r>
            <a:endParaRPr/>
          </a:p>
          <a:p>
            <a:pPr indent="0" lvl="0" marL="0" rtl="0" algn="l">
              <a:spcBef>
                <a:spcPts val="1000"/>
              </a:spcBef>
              <a:spcAft>
                <a:spcPts val="0"/>
              </a:spcAft>
              <a:buNone/>
            </a:pPr>
            <a:r>
              <a:rPr b="1" lang="en"/>
              <a:t>Optional reading: </a:t>
            </a:r>
            <a:r>
              <a:rPr lang="en"/>
              <a:t>Tali Garsiel and Paul Irish (2011). </a:t>
            </a:r>
            <a:r>
              <a:rPr lang="en" u="sng">
                <a:solidFill>
                  <a:schemeClr val="accent5"/>
                </a:solidFill>
                <a:hlinkClick r:id="rId3">
                  <a:extLst>
                    <a:ext uri="{A12FA001-AC4F-418D-AE19-62706E023703}">
                      <ahyp:hlinkClr val="tx"/>
                    </a:ext>
                  </a:extLst>
                </a:hlinkClick>
              </a:rPr>
              <a:t>How Browsers Work: Behind the scenes of modern web browsers </a:t>
            </a:r>
            <a:r>
              <a:rPr lang="en"/>
              <a:t>.</a:t>
            </a:r>
            <a:endParaRPr/>
          </a:p>
        </p:txBody>
      </p:sp>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a browser interprets files</a:t>
            </a:r>
            <a:endParaRPr/>
          </a:p>
        </p:txBody>
      </p:sp>
      <p:sp>
        <p:nvSpPr>
          <p:cNvPr id="106" name="Google Shape;10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Using the Browser Inspector</a:t>
            </a:r>
            <a:endParaRPr/>
          </a:p>
        </p:txBody>
      </p:sp>
      <p:sp>
        <p:nvSpPr>
          <p:cNvPr id="112" name="Google Shape;112;p21"/>
          <p:cNvSpPr txBox="1"/>
          <p:nvPr>
            <p:ph idx="1" type="body"/>
          </p:nvPr>
        </p:nvSpPr>
        <p:spPr>
          <a:xfrm>
            <a:off x="311700" y="1152475"/>
            <a:ext cx="8520600" cy="2997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Like with all programming, you will encounter errors as you develop your websites. The Browser Inspector is the very best resource that you have to help you resolve issues. It can help you...</a:t>
            </a:r>
            <a:endParaRPr/>
          </a:p>
          <a:p>
            <a:pPr indent="-342900" lvl="0" marL="457200" rtl="0" algn="l">
              <a:spcBef>
                <a:spcPts val="1000"/>
              </a:spcBef>
              <a:spcAft>
                <a:spcPts val="0"/>
              </a:spcAft>
              <a:buSzPts val="1800"/>
              <a:buChar char="●"/>
            </a:pPr>
            <a:r>
              <a:rPr b="1" lang="en"/>
              <a:t>[TODAY] </a:t>
            </a:r>
            <a:r>
              <a:rPr lang="en"/>
              <a:t>Examining the files that your browser retrieves</a:t>
            </a:r>
            <a:endParaRPr/>
          </a:p>
          <a:p>
            <a:pPr indent="-342900" lvl="0" marL="457200" rtl="0" algn="l">
              <a:spcBef>
                <a:spcPts val="1000"/>
              </a:spcBef>
              <a:spcAft>
                <a:spcPts val="0"/>
              </a:spcAft>
              <a:buSzPts val="1800"/>
              <a:buChar char="●"/>
            </a:pPr>
            <a:r>
              <a:rPr b="1" lang="en"/>
              <a:t>[TODAY] </a:t>
            </a:r>
            <a:r>
              <a:rPr lang="en"/>
              <a:t>Examining requests and responses (communications)</a:t>
            </a:r>
            <a:endParaRPr/>
          </a:p>
          <a:p>
            <a:pPr indent="-342900" lvl="0" marL="457200" rtl="0" algn="l">
              <a:spcBef>
                <a:spcPts val="1000"/>
              </a:spcBef>
              <a:spcAft>
                <a:spcPts val="0"/>
              </a:spcAft>
              <a:buSzPts val="1800"/>
              <a:buChar char="●"/>
            </a:pPr>
            <a:r>
              <a:rPr lang="en"/>
              <a:t>Inspect and change HTML elements and CSS properties</a:t>
            </a:r>
            <a:endParaRPr/>
          </a:p>
          <a:p>
            <a:pPr indent="-342900" lvl="0" marL="457200" rtl="0" algn="l">
              <a:spcBef>
                <a:spcPts val="1000"/>
              </a:spcBef>
              <a:spcAft>
                <a:spcPts val="1000"/>
              </a:spcAft>
              <a:buSzPts val="1800"/>
              <a:buChar char="●"/>
            </a:pPr>
            <a:r>
              <a:rPr lang="en"/>
              <a:t>Help you identify JavaScript errors</a:t>
            </a:r>
            <a:endParaRPr/>
          </a:p>
        </p:txBody>
      </p:sp>
      <p:sp>
        <p:nvSpPr>
          <p:cNvPr id="113" name="Google Shape;113;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0" st="0"/>
                                            </p:txEl>
                                          </p:spTgt>
                                        </p:tgtEl>
                                        <p:attrNameLst>
                                          <p:attrName>style.visibility</p:attrName>
                                        </p:attrNameLst>
                                      </p:cBhvr>
                                      <p:to>
                                        <p:strVal val="visible"/>
                                      </p:to>
                                    </p:set>
                                    <p:animEffect filter="fade" transition="in">
                                      <p:cBhvr>
                                        <p:cTn dur="1"/>
                                        <p:tgtEl>
                                          <p:spTgt spid="1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1" st="1"/>
                                            </p:txEl>
                                          </p:spTgt>
                                        </p:tgtEl>
                                        <p:attrNameLst>
                                          <p:attrName>style.visibility</p:attrName>
                                        </p:attrNameLst>
                                      </p:cBhvr>
                                      <p:to>
                                        <p:strVal val="visible"/>
                                      </p:to>
                                    </p:set>
                                    <p:animEffect filter="fade" transition="in">
                                      <p:cBhvr>
                                        <p:cTn dur="1"/>
                                        <p:tgtEl>
                                          <p:spTgt spid="11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2" st="2"/>
                                            </p:txEl>
                                          </p:spTgt>
                                        </p:tgtEl>
                                        <p:attrNameLst>
                                          <p:attrName>style.visibility</p:attrName>
                                        </p:attrNameLst>
                                      </p:cBhvr>
                                      <p:to>
                                        <p:strVal val="visible"/>
                                      </p:to>
                                    </p:set>
                                    <p:animEffect filter="fade" transition="in">
                                      <p:cBhvr>
                                        <p:cTn dur="1"/>
                                        <p:tgtEl>
                                          <p:spTgt spid="11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3" st="3"/>
                                            </p:txEl>
                                          </p:spTgt>
                                        </p:tgtEl>
                                        <p:attrNameLst>
                                          <p:attrName>style.visibility</p:attrName>
                                        </p:attrNameLst>
                                      </p:cBhvr>
                                      <p:to>
                                        <p:strVal val="visible"/>
                                      </p:to>
                                    </p:set>
                                    <p:animEffect filter="fade" transition="in">
                                      <p:cBhvr>
                                        <p:cTn dur="1"/>
                                        <p:tgtEl>
                                          <p:spTgt spid="11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xEl>
                                              <p:pRg end="4" st="4"/>
                                            </p:txEl>
                                          </p:spTgt>
                                        </p:tgtEl>
                                        <p:attrNameLst>
                                          <p:attrName>style.visibility</p:attrName>
                                        </p:attrNameLst>
                                      </p:cBhvr>
                                      <p:to>
                                        <p:strVal val="visible"/>
                                      </p:to>
                                    </p:set>
                                    <p:animEffect filter="fade" transition="in">
                                      <p:cBhvr>
                                        <p:cTn dur="1"/>
                                        <p:tgtEl>
                                          <p:spTgt spid="112">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NCA Theme">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